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69"/>
  </p:notesMasterIdLst>
  <p:handoutMasterIdLst>
    <p:handoutMasterId r:id="rId70"/>
  </p:handoutMasterIdLst>
  <p:sldIdLst>
    <p:sldId id="259" r:id="rId2"/>
    <p:sldId id="260" r:id="rId3"/>
    <p:sldId id="324" r:id="rId4"/>
    <p:sldId id="323"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3" r:id="rId55"/>
    <p:sldId id="314" r:id="rId56"/>
    <p:sldId id="315" r:id="rId57"/>
    <p:sldId id="326" r:id="rId58"/>
    <p:sldId id="325" r:id="rId59"/>
    <p:sldId id="316" r:id="rId60"/>
    <p:sldId id="317" r:id="rId61"/>
    <p:sldId id="318" r:id="rId62"/>
    <p:sldId id="319" r:id="rId63"/>
    <p:sldId id="320" r:id="rId64"/>
    <p:sldId id="321" r:id="rId65"/>
    <p:sldId id="312" r:id="rId66"/>
    <p:sldId id="262" r:id="rId67"/>
    <p:sldId id="322" r:id="rId6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877"/>
    <a:srgbClr val="E37532"/>
    <a:srgbClr val="1CA5C4"/>
    <a:srgbClr val="DB5522"/>
    <a:srgbClr val="008BAA"/>
    <a:srgbClr val="EF5E1C"/>
    <a:srgbClr val="2192C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1" autoAdjust="0"/>
    <p:restoredTop sz="94682" autoAdjust="0"/>
  </p:normalViewPr>
  <p:slideViewPr>
    <p:cSldViewPr snapToGrid="0" snapToObjects="1">
      <p:cViewPr varScale="1">
        <p:scale>
          <a:sx n="107" d="100"/>
          <a:sy n="107" d="100"/>
        </p:scale>
        <p:origin x="-78"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A43933D-E4CD-4D65-AC38-A04FC13C82F8}" type="datetimeFigureOut">
              <a:rPr lang="en-CA" smtClean="0"/>
              <a:t>04/05/2020</a:t>
            </a:fld>
            <a:endParaRPr lang="en-CA"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EC31A5D-3EA1-4435-A245-4D4CA1A4E88F}" type="slidenum">
              <a:rPr lang="en-CA" smtClean="0"/>
              <a:t>‹#›</a:t>
            </a:fld>
            <a:endParaRPr lang="en-CA" dirty="0"/>
          </a:p>
        </p:txBody>
      </p:sp>
    </p:spTree>
    <p:extLst>
      <p:ext uri="{BB962C8B-B14F-4D97-AF65-F5344CB8AC3E}">
        <p14:creationId xmlns:p14="http://schemas.microsoft.com/office/powerpoint/2010/main" val="2787324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990534-2899-4EB8-9957-6229760D73F1}" type="datetimeFigureOut">
              <a:rPr lang="en-CA" smtClean="0"/>
              <a:t>04/05/2020</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2A76E27-5207-44C5-AF67-33D18B9FE8E3}" type="slidenum">
              <a:rPr lang="en-CA" smtClean="0"/>
              <a:t>‹#›</a:t>
            </a:fld>
            <a:endParaRPr lang="en-CA" dirty="0"/>
          </a:p>
        </p:txBody>
      </p:sp>
    </p:spTree>
    <p:extLst>
      <p:ext uri="{BB962C8B-B14F-4D97-AF65-F5344CB8AC3E}">
        <p14:creationId xmlns:p14="http://schemas.microsoft.com/office/powerpoint/2010/main" val="208355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6C77AD07-C58E-48F2-9041-9C1F0048806A}" type="slidenum">
              <a:rPr lang="en-US" altLang="en-US" sz="1200" b="0">
                <a:solidFill>
                  <a:schemeClr val="tx1"/>
                </a:solidFill>
              </a:rPr>
              <a:pPr/>
              <a:t>1</a:t>
            </a:fld>
            <a:endParaRPr lang="en-US" altLang="en-US" sz="1200" b="0" dirty="0">
              <a:solidFill>
                <a:schemeClr val="tx1"/>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endParaRPr lang="en-CA"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01437AAA-526C-4B81-955C-7872968ABDB2}" type="slidenum">
              <a:rPr lang="en-US" altLang="en-US" sz="1200" b="0">
                <a:solidFill>
                  <a:schemeClr val="tx1"/>
                </a:solidFill>
              </a:rPr>
              <a:pPr/>
              <a:t>11</a:t>
            </a:fld>
            <a:endParaRPr lang="en-US" altLang="en-US" sz="1200" b="0" dirty="0">
              <a:solidFill>
                <a:schemeClr val="tx1"/>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r>
              <a:rPr lang="en-US" altLang="en-US" dirty="0" smtClean="0"/>
              <a:t>Nausea</a:t>
            </a:r>
          </a:p>
          <a:p>
            <a:endParaRPr lang="en-US" altLang="en-US" dirty="0" smtClean="0"/>
          </a:p>
          <a:p>
            <a:r>
              <a:rPr lang="en-US" altLang="en-US" dirty="0" smtClean="0"/>
              <a:t>Anti-nausea</a:t>
            </a:r>
            <a:r>
              <a:rPr lang="en-US" altLang="en-US" b="1" dirty="0" smtClean="0"/>
              <a:t> </a:t>
            </a:r>
            <a:r>
              <a:rPr lang="en-US" altLang="en-US" dirty="0" smtClean="0"/>
              <a:t>medications should be used as your doctor prescribes it. They may be given before or after chemotherapy, or both  </a:t>
            </a:r>
          </a:p>
          <a:p>
            <a:r>
              <a:rPr lang="en-US" altLang="en-US" dirty="0" smtClean="0"/>
              <a:t>Relaxing and sitting in an upright position after eating may help </a:t>
            </a:r>
          </a:p>
          <a:p>
            <a:r>
              <a:rPr lang="en-US" altLang="en-US" dirty="0" smtClean="0"/>
              <a:t>Eat small amounts of food more often</a:t>
            </a:r>
          </a:p>
          <a:p>
            <a:r>
              <a:rPr lang="en-US" altLang="en-US" dirty="0" smtClean="0"/>
              <a:t>Salty foods, crackers and dry toast may be tolerable when nauseous</a:t>
            </a:r>
          </a:p>
          <a:p>
            <a:r>
              <a:rPr lang="en-US" altLang="en-US" dirty="0" smtClean="0"/>
              <a:t>Fresh air and small amounts of exercise can be helpful</a:t>
            </a:r>
          </a:p>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3CE28992-D242-42BA-A624-22C74198904D}" type="slidenum">
              <a:rPr lang="en-US" altLang="en-US" sz="1200" b="0">
                <a:solidFill>
                  <a:schemeClr val="tx1"/>
                </a:solidFill>
              </a:rPr>
              <a:pPr/>
              <a:t>12</a:t>
            </a:fld>
            <a:endParaRPr lang="en-US" altLang="en-US" sz="1200" b="0" dirty="0">
              <a:solidFill>
                <a:schemeClr val="tx1"/>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r>
              <a:rPr lang="en-US" altLang="en-US" dirty="0" smtClean="0"/>
              <a:t>Vomiting</a:t>
            </a:r>
          </a:p>
          <a:p>
            <a:endParaRPr lang="en-US" altLang="en-US" dirty="0" smtClean="0"/>
          </a:p>
          <a:p>
            <a:r>
              <a:rPr lang="en-US" altLang="en-US" dirty="0" smtClean="0"/>
              <a:t>If vomiting should occur within 1 hour of taking your anti-nausea pill, you may repeat the dose. </a:t>
            </a:r>
          </a:p>
          <a:p>
            <a:r>
              <a:rPr lang="en-US" altLang="en-US" dirty="0" smtClean="0"/>
              <a:t>If it occurs more than an hour after, wait until the next dose is due before taking again </a:t>
            </a:r>
          </a:p>
          <a:p>
            <a:r>
              <a:rPr lang="en-US" altLang="en-US" dirty="0" smtClean="0"/>
              <a:t>Notify your primary care nurse at the Cancer Clinic if vomiting lasts longer than 24 hours</a:t>
            </a:r>
          </a:p>
          <a:p>
            <a:r>
              <a:rPr lang="en-US" altLang="en-US" dirty="0" smtClean="0"/>
              <a:t>Different anti-nausea medication may be tried if the current treatment is not working for you</a:t>
            </a:r>
          </a:p>
          <a:p>
            <a:endParaRPr lang="en-US" altLang="en-US" dirty="0" smtClean="0"/>
          </a:p>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2C9BC88E-D385-4F38-8441-42EFA0A4F273}" type="slidenum">
              <a:rPr lang="en-US" altLang="en-US" sz="1200" b="0">
                <a:solidFill>
                  <a:schemeClr val="tx1"/>
                </a:solidFill>
              </a:rPr>
              <a:pPr/>
              <a:t>13</a:t>
            </a:fld>
            <a:endParaRPr lang="en-US" altLang="en-US" sz="1200" b="0" dirty="0">
              <a:solidFill>
                <a:schemeClr val="tx1"/>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en-US" altLang="en-US" dirty="0" smtClean="0"/>
              <a:t>Mouth Sores</a:t>
            </a:r>
          </a:p>
          <a:p>
            <a:endParaRPr lang="en-US" altLang="en-US" dirty="0" smtClean="0"/>
          </a:p>
          <a:p>
            <a:r>
              <a:rPr lang="en-US" altLang="en-US" dirty="0" smtClean="0"/>
              <a:t>Sores in the mouth and on the lips can occur</a:t>
            </a:r>
          </a:p>
          <a:p>
            <a:r>
              <a:rPr lang="en-US" altLang="en-US" dirty="0" smtClean="0"/>
              <a:t>These can be very painful, making eating and drinking difficult  </a:t>
            </a:r>
          </a:p>
          <a:p>
            <a:r>
              <a:rPr lang="en-US" altLang="en-US" dirty="0" smtClean="0"/>
              <a:t>“Thrush” can also occur</a:t>
            </a:r>
          </a:p>
          <a:p>
            <a:r>
              <a:rPr lang="en-US" altLang="en-US" dirty="0" smtClean="0"/>
              <a:t>Report mouth sores to nurse right away</a:t>
            </a:r>
          </a:p>
          <a:p>
            <a:r>
              <a:rPr lang="en-US" altLang="en-US" dirty="0" smtClean="0"/>
              <a:t>Can  precede more serious problems that require medical attention</a:t>
            </a:r>
          </a:p>
          <a:p>
            <a:endParaRPr lang="en-US" altLang="en-US" dirty="0" smtClean="0"/>
          </a:p>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8B65DBC1-01CD-4928-B3B0-2C2F8F44114A}" type="slidenum">
              <a:rPr lang="en-US" altLang="en-US" sz="1200" b="0">
                <a:solidFill>
                  <a:schemeClr val="tx1"/>
                </a:solidFill>
              </a:rPr>
              <a:pPr/>
              <a:t>14</a:t>
            </a:fld>
            <a:endParaRPr lang="en-US" altLang="en-US" sz="1200" b="0" dirty="0">
              <a:solidFill>
                <a:schemeClr val="tx1"/>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r>
              <a:rPr lang="en-US" altLang="en-US" sz="1400" dirty="0"/>
              <a:t>Treating Mouth Sores</a:t>
            </a:r>
          </a:p>
          <a:p>
            <a:r>
              <a:rPr lang="en-US" altLang="en-US" sz="1400" dirty="0"/>
              <a:t>Rinse your mouth several times daily with 1 tsp baking soda or salt in 2C water. This cleans and moisturizes the mouth </a:t>
            </a:r>
          </a:p>
          <a:p>
            <a:r>
              <a:rPr lang="en-US" altLang="en-US" sz="1400" dirty="0"/>
              <a:t>Can prevent mouth sore from occurring or getting worse</a:t>
            </a:r>
          </a:p>
          <a:p>
            <a:r>
              <a:rPr lang="en-US" altLang="en-US" sz="1400" dirty="0"/>
              <a:t>Remove dentures to give gums a rest</a:t>
            </a:r>
          </a:p>
          <a:p>
            <a:r>
              <a:rPr lang="en-US" altLang="en-US" sz="1400" dirty="0"/>
              <a:t>Avoid commercial mouthwashes containing alcohol   </a:t>
            </a:r>
          </a:p>
          <a:p>
            <a:r>
              <a:rPr lang="en-US" altLang="en-US" sz="1400" dirty="0"/>
              <a:t>Drink 8 glasses (2L) of fluid daily  (30mL/kg/day minimum)</a:t>
            </a:r>
          </a:p>
          <a:p>
            <a:endParaRPr lang="en-US" altLang="en-US" sz="14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F96DD08B-C3DA-49F3-869D-18B2E53610D9}" type="slidenum">
              <a:rPr lang="en-US" altLang="en-US" sz="1200" b="0">
                <a:solidFill>
                  <a:schemeClr val="tx1"/>
                </a:solidFill>
              </a:rPr>
              <a:pPr/>
              <a:t>15</a:t>
            </a:fld>
            <a:endParaRPr lang="en-US" altLang="en-US" sz="1200" b="0" dirty="0">
              <a:solidFill>
                <a:schemeClr val="tx1"/>
              </a:solidFill>
            </a:endParaRPr>
          </a:p>
        </p:txBody>
      </p:sp>
      <p:sp>
        <p:nvSpPr>
          <p:cNvPr id="82947" name="Rectangle 2"/>
          <p:cNvSpPr>
            <a:spLocks noGrp="1" noRot="1" noChangeAspect="1" noChangeArrowheads="1" noTextEdit="1"/>
          </p:cNvSpPr>
          <p:nvPr>
            <p:ph type="sldImg"/>
          </p:nvPr>
        </p:nvSpPr>
        <p:spPr>
          <a:xfrm>
            <a:off x="1163638" y="695325"/>
            <a:ext cx="4648200" cy="3486150"/>
          </a:xfrm>
          <a:ln/>
        </p:spPr>
      </p:sp>
      <p:sp>
        <p:nvSpPr>
          <p:cNvPr id="82948" name="Rectangle 3"/>
          <p:cNvSpPr>
            <a:spLocks noGrp="1" noChangeArrowheads="1"/>
          </p:cNvSpPr>
          <p:nvPr>
            <p:ph type="body" idx="1"/>
          </p:nvPr>
        </p:nvSpPr>
        <p:spPr>
          <a:noFill/>
        </p:spPr>
        <p:txBody>
          <a:bodyPr/>
          <a:lstStyle/>
          <a:p>
            <a:r>
              <a:rPr lang="en-US" altLang="en-US" dirty="0" smtClean="0"/>
              <a:t>Treatment of Mouth Sores</a:t>
            </a:r>
          </a:p>
          <a:p>
            <a:endParaRPr lang="en-US" altLang="en-US" dirty="0" smtClean="0"/>
          </a:p>
          <a:p>
            <a:r>
              <a:rPr lang="en-US" altLang="en-US" dirty="0" smtClean="0"/>
              <a:t>If you get a sore mouth:</a:t>
            </a:r>
          </a:p>
          <a:p>
            <a:r>
              <a:rPr lang="en-US" altLang="en-US" dirty="0" smtClean="0"/>
              <a:t> Choose foods and drinks that are soft to chew/swallow and high in calories and protein</a:t>
            </a:r>
          </a:p>
          <a:p>
            <a:r>
              <a:rPr lang="en-US" altLang="en-US" dirty="0" smtClean="0"/>
              <a:t>Yogurt, watermelon, and buttermilk are soothing</a:t>
            </a:r>
          </a:p>
          <a:p>
            <a:r>
              <a:rPr lang="en-US" altLang="en-US" dirty="0" smtClean="0"/>
              <a:t>Medication can be prescribed by your doctor </a:t>
            </a:r>
          </a:p>
          <a:p>
            <a:endParaRPr lang="en-US" altLang="en-US" dirty="0" smtClean="0"/>
          </a:p>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F7DC7726-55F7-45B9-A0C5-D69D191BECBE}" type="slidenum">
              <a:rPr lang="en-US" altLang="en-US" sz="1200" b="0">
                <a:solidFill>
                  <a:schemeClr val="tx1"/>
                </a:solidFill>
              </a:rPr>
              <a:pPr/>
              <a:t>16</a:t>
            </a:fld>
            <a:endParaRPr lang="en-US" altLang="en-US" sz="1200" b="0" dirty="0">
              <a:solidFill>
                <a:schemeClr val="tx1"/>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r>
              <a:rPr lang="en-US" altLang="en-US" sz="1400" dirty="0"/>
              <a:t>Blood Cells</a:t>
            </a:r>
          </a:p>
          <a:p>
            <a:endParaRPr lang="en-US" altLang="en-US" sz="1400" dirty="0"/>
          </a:p>
          <a:p>
            <a:r>
              <a:rPr lang="en-US" altLang="en-US" sz="1400" dirty="0"/>
              <a:t>Blood cells are made in the bone marrow and are fast growing cells</a:t>
            </a:r>
          </a:p>
          <a:p>
            <a:r>
              <a:rPr lang="en-US" altLang="en-US" sz="1400" u="sng" dirty="0"/>
              <a:t>Red blood</a:t>
            </a:r>
            <a:r>
              <a:rPr lang="en-US" altLang="en-US" sz="1400" dirty="0"/>
              <a:t> cells carry oxygen to all parts of the body</a:t>
            </a:r>
          </a:p>
          <a:p>
            <a:r>
              <a:rPr lang="en-US" altLang="en-US" sz="1400" u="sng" dirty="0"/>
              <a:t>White blood</a:t>
            </a:r>
            <a:r>
              <a:rPr lang="en-US" altLang="en-US" sz="1400" dirty="0"/>
              <a:t> cells fight infections</a:t>
            </a:r>
          </a:p>
          <a:p>
            <a:r>
              <a:rPr lang="en-US" altLang="en-US" sz="1400" u="sng" dirty="0"/>
              <a:t>Platelets</a:t>
            </a:r>
            <a:r>
              <a:rPr lang="en-US" altLang="en-US" sz="1400" dirty="0"/>
              <a:t> are important for blood clotting </a:t>
            </a:r>
          </a:p>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4B7DAAD8-4B9E-4F13-9C0B-9DD8211DE8DA}" type="slidenum">
              <a:rPr lang="en-US" altLang="en-US" sz="1200" b="0">
                <a:solidFill>
                  <a:schemeClr val="tx1"/>
                </a:solidFill>
              </a:rPr>
              <a:pPr/>
              <a:t>17</a:t>
            </a:fld>
            <a:endParaRPr lang="en-US" altLang="en-US" sz="1200" b="0" dirty="0">
              <a:solidFill>
                <a:schemeClr val="tx1"/>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r>
              <a:rPr lang="en-US" altLang="en-US" dirty="0" smtClean="0"/>
              <a:t>Blood Cells (Continued)</a:t>
            </a:r>
          </a:p>
          <a:p>
            <a:endParaRPr lang="en-US" altLang="en-US" dirty="0" smtClean="0"/>
          </a:p>
          <a:p>
            <a:r>
              <a:rPr lang="en-US" altLang="en-US" dirty="0" smtClean="0"/>
              <a:t>After a chemotherapy treatment the number of each of these blood cells may decrease</a:t>
            </a:r>
          </a:p>
          <a:p>
            <a:r>
              <a:rPr lang="en-US" altLang="en-US" dirty="0" smtClean="0"/>
              <a:t>The body replaces these cells in the weeks following treatment </a:t>
            </a:r>
          </a:p>
          <a:p>
            <a:r>
              <a:rPr lang="en-US" altLang="en-US" dirty="0" smtClean="0"/>
              <a:t>Blood work is drawn before each chemotherapy treatment to make sure these cells have returned to sufficient levels</a:t>
            </a:r>
          </a:p>
          <a:p>
            <a:r>
              <a:rPr lang="en-US" altLang="en-US" dirty="0" smtClean="0"/>
              <a:t>Treatment may be delayed a week if these levels are too low</a:t>
            </a:r>
          </a:p>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AA623347-C1AB-4A25-9704-3EECE69C1CF0}" type="slidenum">
              <a:rPr lang="en-US" altLang="en-US" sz="1200" b="0">
                <a:solidFill>
                  <a:schemeClr val="tx1"/>
                </a:solidFill>
              </a:rPr>
              <a:pPr/>
              <a:t>18</a:t>
            </a:fld>
            <a:endParaRPr lang="en-US" altLang="en-US" sz="1200" b="0" dirty="0">
              <a:solidFill>
                <a:schemeClr val="tx1"/>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altLang="en-US" dirty="0" smtClean="0"/>
              <a:t>Low White Blood Cell Counts</a:t>
            </a:r>
          </a:p>
          <a:p>
            <a:endParaRPr lang="en-US" altLang="en-US" dirty="0" smtClean="0"/>
          </a:p>
          <a:p>
            <a:r>
              <a:rPr lang="en-US" altLang="en-US" dirty="0" smtClean="0"/>
              <a:t>Low white blood cell levels makes you more prone to infections. </a:t>
            </a:r>
          </a:p>
          <a:p>
            <a:r>
              <a:rPr lang="en-US" altLang="en-US" dirty="0" smtClean="0"/>
              <a:t>Watch for signs of infection such as:</a:t>
            </a:r>
          </a:p>
          <a:p>
            <a:pPr lvl="1"/>
            <a:r>
              <a:rPr lang="en-US" altLang="en-US" sz="1400" dirty="0"/>
              <a:t>fever  </a:t>
            </a:r>
            <a:r>
              <a:rPr lang="en-US" altLang="en-US" sz="1400" dirty="0">
                <a:cs typeface="Times New Roman" pitchFamily="18" charset="0"/>
              </a:rPr>
              <a:t>≥</a:t>
            </a:r>
            <a:r>
              <a:rPr lang="en-US" altLang="en-US" sz="1400" dirty="0"/>
              <a:t> 38</a:t>
            </a:r>
            <a:r>
              <a:rPr lang="en-US" altLang="en-US" sz="1400" dirty="0">
                <a:cs typeface="Times New Roman" pitchFamily="18" charset="0"/>
              </a:rPr>
              <a:t>°</a:t>
            </a:r>
            <a:r>
              <a:rPr lang="en-US" altLang="en-US" sz="1400" dirty="0"/>
              <a:t>C </a:t>
            </a:r>
          </a:p>
          <a:p>
            <a:pPr lvl="1"/>
            <a:r>
              <a:rPr lang="en-US" altLang="en-US" sz="1400" dirty="0"/>
              <a:t>chills </a:t>
            </a:r>
          </a:p>
          <a:p>
            <a:pPr lvl="1"/>
            <a:r>
              <a:rPr lang="en-US" altLang="en-US" sz="1400" dirty="0"/>
              <a:t>cough  </a:t>
            </a:r>
          </a:p>
          <a:p>
            <a:pPr lvl="1"/>
            <a:r>
              <a:rPr lang="en-US" altLang="en-US" sz="1400" dirty="0"/>
              <a:t>sore throat</a:t>
            </a:r>
          </a:p>
          <a:p>
            <a:endParaRPr lang="en-US" altLang="en-US" dirty="0" smtClean="0"/>
          </a:p>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12EE2609-E0E3-40D6-9961-2C88ECF86959}" type="slidenum">
              <a:rPr lang="en-US" altLang="en-US" sz="1200" b="0">
                <a:solidFill>
                  <a:schemeClr val="tx1"/>
                </a:solidFill>
              </a:rPr>
              <a:pPr/>
              <a:t>19</a:t>
            </a:fld>
            <a:endParaRPr lang="en-US" altLang="en-US" sz="1200" b="0" dirty="0">
              <a:solidFill>
                <a:schemeClr val="tx1"/>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r>
              <a:rPr lang="en-US" altLang="en-US" dirty="0" smtClean="0"/>
              <a:t>If you have Low White Blood cell levels:</a:t>
            </a:r>
          </a:p>
          <a:p>
            <a:endParaRPr lang="en-US" altLang="en-US" dirty="0" smtClean="0"/>
          </a:p>
          <a:p>
            <a:r>
              <a:rPr lang="en-US" altLang="en-US" dirty="0" smtClean="0"/>
              <a:t>Limit contact with persons who are sick </a:t>
            </a:r>
          </a:p>
          <a:p>
            <a:r>
              <a:rPr lang="en-US" altLang="en-US" dirty="0" smtClean="0"/>
              <a:t>Rest often and wash hands frequently</a:t>
            </a:r>
          </a:p>
          <a:p>
            <a:r>
              <a:rPr lang="en-US" altLang="en-US" dirty="0" smtClean="0"/>
              <a:t>Avoid eating unwashed fruits or vegetables</a:t>
            </a:r>
          </a:p>
          <a:p>
            <a:r>
              <a:rPr lang="en-US" altLang="en-US" dirty="0" smtClean="0"/>
              <a:t>Avoid raw eggs and uncooked meat</a:t>
            </a:r>
          </a:p>
          <a:p>
            <a:r>
              <a:rPr lang="en-US" altLang="en-US" dirty="0" smtClean="0"/>
              <a:t>Try to maintain adequate levels of rest and exercise</a:t>
            </a:r>
          </a:p>
          <a:p>
            <a:endParaRPr lang="en-US" altLang="en-US" dirty="0" smtClean="0"/>
          </a:p>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227CBB2E-4DD7-40FA-8C22-57E5AFF3AE03}" type="slidenum">
              <a:rPr lang="en-US" altLang="en-US" sz="1200" b="0">
                <a:solidFill>
                  <a:schemeClr val="tx1"/>
                </a:solidFill>
              </a:rPr>
              <a:pPr/>
              <a:t>20</a:t>
            </a:fld>
            <a:endParaRPr lang="en-US" altLang="en-US" sz="1200" b="0" dirty="0">
              <a:solidFill>
                <a:schemeClr val="tx1"/>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r>
              <a:rPr lang="en-US" altLang="en-US" dirty="0" smtClean="0"/>
              <a:t>Fever</a:t>
            </a:r>
          </a:p>
          <a:p>
            <a:endParaRPr lang="en-US" altLang="en-US" dirty="0" smtClean="0"/>
          </a:p>
          <a:p>
            <a:r>
              <a:rPr lang="en-US" altLang="en-US" dirty="0" smtClean="0"/>
              <a:t>An elevated temperature (fever) can indicate an infection  </a:t>
            </a:r>
          </a:p>
          <a:p>
            <a:r>
              <a:rPr lang="en-US" altLang="en-US" dirty="0" smtClean="0"/>
              <a:t>If your temperature rises above 38°C (100°F), you must notify the Cancer Clinic immediately </a:t>
            </a:r>
          </a:p>
          <a:p>
            <a:r>
              <a:rPr lang="en-US" altLang="en-US" dirty="0" smtClean="0"/>
              <a:t>After clinic hours, notify the oncologist on call, or come in to the Emergency Department</a:t>
            </a:r>
          </a:p>
          <a:p>
            <a:r>
              <a:rPr lang="en-US" altLang="en-US" dirty="0" smtClean="0"/>
              <a:t>Present your “Fever Card” to the Emergency triage nurse </a:t>
            </a:r>
          </a:p>
          <a:p>
            <a:r>
              <a:rPr lang="en-US" altLang="en-US" dirty="0" smtClean="0"/>
              <a:t>A blood test should be done soon after your arrival</a:t>
            </a:r>
          </a:p>
          <a:p>
            <a:r>
              <a:rPr lang="en-US" altLang="en-US" dirty="0" smtClean="0"/>
              <a:t>Antibiotics may be needed</a:t>
            </a:r>
          </a:p>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728E8FB6-BDCD-4946-81A9-FAEB2FF7DEBF}" type="slidenum">
              <a:rPr lang="en-US" altLang="en-US" sz="1200" b="0">
                <a:solidFill>
                  <a:schemeClr val="tx1"/>
                </a:solidFill>
              </a:rPr>
              <a:pPr/>
              <a:t>2</a:t>
            </a:fld>
            <a:endParaRPr lang="en-US" altLang="en-US" sz="1200" b="0" dirty="0">
              <a:solidFill>
                <a:schemeClr val="tx1"/>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r>
              <a:rPr lang="en-US" altLang="en-US" sz="1400" dirty="0"/>
              <a:t>Cancer Clinic Team</a:t>
            </a:r>
          </a:p>
          <a:p>
            <a:r>
              <a:rPr lang="en-US" altLang="en-US" sz="1400" dirty="0"/>
              <a:t>Includes: </a:t>
            </a:r>
          </a:p>
          <a:p>
            <a:pPr lvl="1">
              <a:buFontTx/>
              <a:buChar char="•"/>
            </a:pPr>
            <a:r>
              <a:rPr lang="en-US" altLang="en-US" sz="1400" dirty="0"/>
              <a:t>Doctors          </a:t>
            </a:r>
            <a:r>
              <a:rPr lang="en-US" altLang="en-US" sz="1400" dirty="0">
                <a:cs typeface="Times New Roman" pitchFamily="18" charset="0"/>
              </a:rPr>
              <a:t>•</a:t>
            </a:r>
            <a:r>
              <a:rPr lang="en-US" altLang="en-US" sz="1400" dirty="0"/>
              <a:t> Nurses          </a:t>
            </a:r>
          </a:p>
          <a:p>
            <a:pPr lvl="1">
              <a:buFontTx/>
              <a:buChar char="•"/>
            </a:pPr>
            <a:r>
              <a:rPr lang="en-US" altLang="en-US" sz="1400" dirty="0"/>
              <a:t>Pharmacist     </a:t>
            </a:r>
            <a:r>
              <a:rPr lang="en-US" altLang="en-US" sz="1400" dirty="0">
                <a:cs typeface="Times New Roman" pitchFamily="18" charset="0"/>
              </a:rPr>
              <a:t>•</a:t>
            </a:r>
            <a:r>
              <a:rPr lang="en-US" altLang="en-US" sz="1400" dirty="0"/>
              <a:t> Pharmacy Technician</a:t>
            </a:r>
          </a:p>
          <a:p>
            <a:pPr lvl="1">
              <a:buFontTx/>
              <a:buChar char="•"/>
            </a:pPr>
            <a:r>
              <a:rPr lang="en-US" altLang="en-US" sz="1400" dirty="0"/>
              <a:t>Social worker </a:t>
            </a:r>
            <a:r>
              <a:rPr lang="en-US" altLang="en-US" sz="1400" dirty="0">
                <a:cs typeface="Times New Roman" pitchFamily="18" charset="0"/>
              </a:rPr>
              <a:t>•</a:t>
            </a:r>
            <a:r>
              <a:rPr lang="en-US" altLang="en-US" sz="1400" dirty="0"/>
              <a:t> Dietitian</a:t>
            </a:r>
          </a:p>
          <a:p>
            <a:pPr lvl="1">
              <a:buFontTx/>
              <a:buChar char="•"/>
            </a:pPr>
            <a:r>
              <a:rPr lang="en-US" altLang="en-US" sz="1400" dirty="0"/>
              <a:t>Clerks             </a:t>
            </a:r>
            <a:r>
              <a:rPr lang="en-US" altLang="en-US" sz="1400" dirty="0">
                <a:cs typeface="Times New Roman" pitchFamily="18" charset="0"/>
              </a:rPr>
              <a:t>•</a:t>
            </a:r>
            <a:r>
              <a:rPr lang="en-US" altLang="en-US" sz="1400" dirty="0"/>
              <a:t> Volunteers</a:t>
            </a:r>
          </a:p>
          <a:p>
            <a:pPr lvl="1"/>
            <a:endParaRPr lang="en-US" altLang="en-US" sz="1400" dirty="0"/>
          </a:p>
          <a:p>
            <a:r>
              <a:rPr lang="en-US" altLang="en-US" sz="1400" dirty="0"/>
              <a:t>You will meet some of the team at the end of this talk today</a:t>
            </a:r>
          </a:p>
          <a:p>
            <a:endParaRPr lang="en-US" altLang="en-US" sz="14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10EB00A1-CF20-45CC-A444-7C5976A0696B}" type="slidenum">
              <a:rPr lang="en-US" altLang="en-US" sz="1200" b="0">
                <a:solidFill>
                  <a:schemeClr val="tx1"/>
                </a:solidFill>
              </a:rPr>
              <a:pPr/>
              <a:t>21</a:t>
            </a:fld>
            <a:endParaRPr lang="en-US" altLang="en-US" sz="1200" b="0" dirty="0">
              <a:solidFill>
                <a:schemeClr val="tx1"/>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r>
              <a:rPr lang="en-US" altLang="en-US" sz="1400" dirty="0"/>
              <a:t>Low Platelet Levels</a:t>
            </a:r>
          </a:p>
          <a:p>
            <a:endParaRPr lang="en-US" altLang="en-US" sz="1400" dirty="0"/>
          </a:p>
          <a:p>
            <a:r>
              <a:rPr lang="en-US" altLang="en-US" sz="1400" dirty="0"/>
              <a:t>Platelets play a major role in the clotting</a:t>
            </a:r>
          </a:p>
          <a:p>
            <a:r>
              <a:rPr lang="en-US" altLang="en-US" sz="1400" dirty="0"/>
              <a:t>of blood. If you have low platelet levels:</a:t>
            </a:r>
          </a:p>
          <a:p>
            <a:r>
              <a:rPr lang="en-US" altLang="en-US" sz="1400" dirty="0"/>
              <a:t>You may bruise more easily than normal</a:t>
            </a:r>
          </a:p>
          <a:p>
            <a:r>
              <a:rPr lang="en-US" altLang="en-US" sz="1400" dirty="0"/>
              <a:t>If you cut yourself, you may bleed a little longer than usual</a:t>
            </a:r>
          </a:p>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B2BE9DE7-9D48-4281-91B2-74FD1338EC3C}" type="slidenum">
              <a:rPr lang="en-US" altLang="en-US" sz="1200" b="0">
                <a:solidFill>
                  <a:schemeClr val="tx1"/>
                </a:solidFill>
              </a:rPr>
              <a:pPr/>
              <a:t>22</a:t>
            </a:fld>
            <a:endParaRPr lang="en-US" altLang="en-US" sz="1200" b="0" dirty="0">
              <a:solidFill>
                <a:schemeClr val="tx1"/>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r>
              <a:rPr lang="en-US" altLang="en-US" sz="1300" dirty="0"/>
              <a:t>Managing Low Platelet Levels</a:t>
            </a:r>
          </a:p>
          <a:p>
            <a:endParaRPr lang="en-US" altLang="en-US" sz="1300" dirty="0"/>
          </a:p>
          <a:p>
            <a:r>
              <a:rPr lang="en-US" altLang="en-US" sz="1300" dirty="0"/>
              <a:t>Use sharp objects with care</a:t>
            </a:r>
          </a:p>
          <a:p>
            <a:r>
              <a:rPr lang="en-US" altLang="en-US" sz="1300" dirty="0"/>
              <a:t>Use a soft toothbrush   </a:t>
            </a:r>
          </a:p>
          <a:p>
            <a:r>
              <a:rPr lang="en-US" altLang="en-US" sz="1300" dirty="0"/>
              <a:t>Apply lotions and lubricants on dried, cracked skin and lips </a:t>
            </a:r>
          </a:p>
          <a:p>
            <a:r>
              <a:rPr lang="en-US" altLang="en-US" sz="1300" dirty="0"/>
              <a:t>Avoid physical activities that could cause injury </a:t>
            </a:r>
          </a:p>
          <a:p>
            <a:r>
              <a:rPr lang="en-US" altLang="en-US" sz="1300" dirty="0"/>
              <a:t>Use water-based lubricant during sexual intercourse</a:t>
            </a:r>
          </a:p>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B69E68D1-19BF-4C67-9F30-53A14D8C7176}" type="slidenum">
              <a:rPr lang="en-US" altLang="en-US" sz="1200" b="0">
                <a:solidFill>
                  <a:schemeClr val="tx1"/>
                </a:solidFill>
              </a:rPr>
              <a:pPr/>
              <a:t>23</a:t>
            </a:fld>
            <a:endParaRPr lang="en-US" altLang="en-US" sz="1200" b="0" dirty="0">
              <a:solidFill>
                <a:schemeClr val="tx1"/>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r>
              <a:rPr lang="en-US" altLang="en-US" dirty="0" smtClean="0"/>
              <a:t>Low Red Blood Cell Levels</a:t>
            </a:r>
          </a:p>
          <a:p>
            <a:endParaRPr lang="en-US" altLang="en-US" dirty="0" smtClean="0"/>
          </a:p>
          <a:p>
            <a:r>
              <a:rPr lang="en-US" altLang="en-US" dirty="0" smtClean="0"/>
              <a:t>Red blood cells contain hemoglobin which transports oxygen throughout the body</a:t>
            </a:r>
          </a:p>
          <a:p>
            <a:r>
              <a:rPr lang="en-US" altLang="en-US" dirty="0" smtClean="0"/>
              <a:t>Low RBC levels can cause shortness of breath, lightheadedness, or fatigue</a:t>
            </a:r>
          </a:p>
          <a:p>
            <a:r>
              <a:rPr lang="en-US" altLang="en-US" dirty="0" smtClean="0"/>
              <a:t>In some instances, a blood transfusion may be required</a:t>
            </a:r>
          </a:p>
          <a:p>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CBFD5272-27BB-4BED-8458-849FBCC476B2}" type="slidenum">
              <a:rPr lang="en-US" altLang="en-US" sz="1200" b="0">
                <a:solidFill>
                  <a:schemeClr val="tx1"/>
                </a:solidFill>
              </a:rPr>
              <a:pPr/>
              <a:t>24</a:t>
            </a:fld>
            <a:endParaRPr lang="en-US" altLang="en-US" sz="1200" b="0" dirty="0">
              <a:solidFill>
                <a:schemeClr val="tx1"/>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r>
              <a:rPr lang="en-US" altLang="en-US" dirty="0" smtClean="0"/>
              <a:t>Fatigue</a:t>
            </a:r>
          </a:p>
          <a:p>
            <a:endParaRPr lang="en-US" altLang="en-US" dirty="0" smtClean="0"/>
          </a:p>
          <a:p>
            <a:r>
              <a:rPr lang="en-US" altLang="en-US" dirty="0" smtClean="0"/>
              <a:t>Fatigue</a:t>
            </a:r>
            <a:r>
              <a:rPr lang="en-US" altLang="en-US" b="1" dirty="0" smtClean="0"/>
              <a:t> </a:t>
            </a:r>
            <a:r>
              <a:rPr lang="en-US" altLang="en-US" dirty="0" smtClean="0"/>
              <a:t>is a common side effect of cancer and many chemotherapy treatments</a:t>
            </a:r>
          </a:p>
          <a:p>
            <a:r>
              <a:rPr lang="en-US" altLang="en-US" dirty="0" smtClean="0"/>
              <a:t>Fatigue has been described as a feeling of tiredness that keeps one from doing the things one normally does or wants to do</a:t>
            </a:r>
          </a:p>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47A2BC7A-7F8F-4BB6-90D9-E61CA0209379}" type="slidenum">
              <a:rPr lang="en-US" altLang="en-US" sz="1200" b="0">
                <a:solidFill>
                  <a:schemeClr val="tx1"/>
                </a:solidFill>
              </a:rPr>
              <a:pPr/>
              <a:t>25</a:t>
            </a:fld>
            <a:endParaRPr lang="en-US" altLang="en-US" sz="1200" b="0" dirty="0">
              <a:solidFill>
                <a:schemeClr val="tx1"/>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altLang="en-US" sz="1400" dirty="0"/>
              <a:t>Managing Fatigue</a:t>
            </a:r>
          </a:p>
          <a:p>
            <a:endParaRPr lang="en-US" altLang="en-US" sz="1400" dirty="0"/>
          </a:p>
          <a:p>
            <a:r>
              <a:rPr lang="en-US" altLang="en-US" sz="1400" dirty="0"/>
              <a:t>If you are tire easily</a:t>
            </a:r>
          </a:p>
          <a:p>
            <a:r>
              <a:rPr lang="en-US" altLang="en-US" sz="1400" dirty="0"/>
              <a:t>Try to spread activities thorough the day </a:t>
            </a:r>
          </a:p>
          <a:p>
            <a:r>
              <a:rPr lang="en-US" altLang="en-US" sz="1400" dirty="0"/>
              <a:t>Plan rest periods in between activities</a:t>
            </a:r>
          </a:p>
          <a:p>
            <a:r>
              <a:rPr lang="en-US" altLang="en-US" sz="1400" dirty="0"/>
              <a:t>Try to continue with your normal activities as much as possible</a:t>
            </a:r>
          </a:p>
          <a:p>
            <a:r>
              <a:rPr lang="en-US" altLang="en-US" sz="1400" dirty="0"/>
              <a:t>Too much rest can decrease energy levels  </a:t>
            </a:r>
          </a:p>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0EDD991F-D86A-4E8F-8002-7885CF21B48C}" type="slidenum">
              <a:rPr lang="en-US" altLang="en-US" sz="1200" b="0">
                <a:solidFill>
                  <a:schemeClr val="tx1"/>
                </a:solidFill>
              </a:rPr>
              <a:pPr/>
              <a:t>26</a:t>
            </a:fld>
            <a:endParaRPr lang="en-US" altLang="en-US" sz="1200" b="0" dirty="0">
              <a:solidFill>
                <a:schemeClr val="tx1"/>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r>
              <a:rPr lang="en-US" altLang="en-US" sz="1400" dirty="0"/>
              <a:t>Managing Fatigue (continued)</a:t>
            </a:r>
          </a:p>
          <a:p>
            <a:endParaRPr lang="en-US" altLang="en-US" sz="1400" dirty="0"/>
          </a:p>
          <a:p>
            <a:r>
              <a:rPr lang="en-US" altLang="en-US" sz="1400" dirty="0"/>
              <a:t>Regular exercise e.g. short walks in the fresh air may help reduce fatigue</a:t>
            </a:r>
          </a:p>
          <a:p>
            <a:r>
              <a:rPr lang="en-US" altLang="en-US" sz="1400" dirty="0"/>
              <a:t>Drink plenty of fluids </a:t>
            </a:r>
          </a:p>
          <a:p>
            <a:r>
              <a:rPr lang="en-US" altLang="en-US" sz="1400" dirty="0"/>
              <a:t>Eat as well as possible </a:t>
            </a:r>
          </a:p>
          <a:p>
            <a:r>
              <a:rPr lang="en-US" altLang="en-US" sz="1400" dirty="0"/>
              <a:t>Include nutritious foods high in calories</a:t>
            </a:r>
          </a:p>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F62BA207-FA07-47E3-87F5-BB5CFB37E43C}" type="slidenum">
              <a:rPr lang="en-US" altLang="en-US" sz="1200" b="0">
                <a:solidFill>
                  <a:schemeClr val="tx1"/>
                </a:solidFill>
              </a:rPr>
              <a:pPr/>
              <a:t>27</a:t>
            </a:fld>
            <a:endParaRPr lang="en-US" altLang="en-US" sz="1200" b="0" dirty="0">
              <a:solidFill>
                <a:schemeClr val="tx1"/>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r>
              <a:rPr lang="en-US" altLang="en-US" dirty="0" smtClean="0"/>
              <a:t>Managing Fatigue (Continued)</a:t>
            </a:r>
          </a:p>
          <a:p>
            <a:endParaRPr lang="en-US" altLang="en-US" dirty="0" smtClean="0"/>
          </a:p>
          <a:p>
            <a:r>
              <a:rPr lang="en-US" altLang="en-US" dirty="0" smtClean="0"/>
              <a:t>Let others help with meal preparation, housework or errands </a:t>
            </a:r>
          </a:p>
          <a:p>
            <a:r>
              <a:rPr lang="en-US" altLang="en-US" dirty="0" smtClean="0"/>
              <a:t>Do not push yourself to do more than you feel you can manage</a:t>
            </a:r>
          </a:p>
          <a:p>
            <a:r>
              <a:rPr lang="en-US" altLang="en-US" dirty="0" smtClean="0"/>
              <a:t>At least 3 times per week include activities that are enjoyable and leave you feeling good such as</a:t>
            </a:r>
          </a:p>
          <a:p>
            <a:pPr lvl="2"/>
            <a:r>
              <a:rPr lang="en-US" altLang="en-US" sz="1400" dirty="0"/>
              <a:t>listening to music</a:t>
            </a:r>
          </a:p>
          <a:p>
            <a:pPr lvl="2"/>
            <a:r>
              <a:rPr lang="en-US" altLang="en-US" sz="1400" dirty="0"/>
              <a:t>visiting with friends </a:t>
            </a:r>
          </a:p>
          <a:p>
            <a:pPr lvl="2"/>
            <a:r>
              <a:rPr lang="en-US" altLang="en-US" sz="1400" dirty="0"/>
              <a:t>puttering in the garden </a:t>
            </a:r>
          </a:p>
          <a:p>
            <a:endParaRPr lang="en-US" altLang="en-US" dirty="0" smtClean="0"/>
          </a:p>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685C0C3E-AA64-48E6-ADD9-D23BAB1D2841}" type="slidenum">
              <a:rPr lang="en-US" altLang="en-US" sz="1200" b="0">
                <a:solidFill>
                  <a:schemeClr val="tx1"/>
                </a:solidFill>
              </a:rPr>
              <a:pPr/>
              <a:t>28</a:t>
            </a:fld>
            <a:endParaRPr lang="en-US" altLang="en-US" sz="1200" b="0" dirty="0">
              <a:solidFill>
                <a:schemeClr val="tx1"/>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r>
              <a:rPr lang="en-US" altLang="en-US" dirty="0" smtClean="0"/>
              <a:t>Gastrointestinal Tract</a:t>
            </a:r>
          </a:p>
          <a:p>
            <a:endParaRPr lang="en-US" altLang="en-US" dirty="0" smtClean="0"/>
          </a:p>
          <a:p>
            <a:r>
              <a:rPr lang="en-US" altLang="en-US" dirty="0" smtClean="0"/>
              <a:t>The gastrointestinal tract includes: </a:t>
            </a:r>
          </a:p>
          <a:p>
            <a:pPr lvl="1"/>
            <a:r>
              <a:rPr lang="en-US" altLang="en-US" dirty="0" smtClean="0"/>
              <a:t>Inside the mouth           - Stomach</a:t>
            </a:r>
          </a:p>
          <a:p>
            <a:pPr lvl="1"/>
            <a:r>
              <a:rPr lang="en-US" altLang="en-US" dirty="0" smtClean="0"/>
              <a:t>Lips                                - Intestines</a:t>
            </a:r>
          </a:p>
          <a:p>
            <a:pPr lvl="1"/>
            <a:r>
              <a:rPr lang="en-US" altLang="en-US" dirty="0" smtClean="0"/>
              <a:t>Tongue                           - Rectum </a:t>
            </a:r>
          </a:p>
          <a:p>
            <a:pPr lvl="1"/>
            <a:r>
              <a:rPr lang="en-US" altLang="en-US" dirty="0" smtClean="0"/>
              <a:t>Throat                            - Anus</a:t>
            </a:r>
          </a:p>
          <a:p>
            <a:r>
              <a:rPr lang="en-US" altLang="en-US" dirty="0" smtClean="0"/>
              <a:t>These areas are lined with fast growing cells which can be damaged by chemotherapy</a:t>
            </a:r>
          </a:p>
          <a:p>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3C88B2C7-E1D6-43EB-A10F-75C649FAFCB7}" type="slidenum">
              <a:rPr lang="en-US" altLang="en-US" sz="1200" b="0">
                <a:solidFill>
                  <a:schemeClr val="tx1"/>
                </a:solidFill>
              </a:rPr>
              <a:pPr/>
              <a:t>29</a:t>
            </a:fld>
            <a:endParaRPr lang="en-US" altLang="en-US" sz="1200" b="0" dirty="0">
              <a:solidFill>
                <a:schemeClr val="tx1"/>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r>
              <a:rPr lang="en-US" altLang="en-US" dirty="0" smtClean="0"/>
              <a:t>Diarrhea or Constipation</a:t>
            </a:r>
          </a:p>
          <a:p>
            <a:endParaRPr lang="en-US" altLang="en-US" dirty="0" smtClean="0"/>
          </a:p>
          <a:p>
            <a:r>
              <a:rPr lang="en-US" altLang="en-US" dirty="0" smtClean="0"/>
              <a:t>Changes in bowel habits can occur</a:t>
            </a:r>
          </a:p>
          <a:p>
            <a:r>
              <a:rPr lang="en-US" altLang="en-US" dirty="0" smtClean="0"/>
              <a:t>Diarrhea or constipation can result </a:t>
            </a:r>
            <a:r>
              <a:rPr lang="en-US" altLang="en-US" b="1" dirty="0" smtClean="0"/>
              <a:t> </a:t>
            </a:r>
            <a:r>
              <a:rPr lang="en-US" altLang="en-US" dirty="0" smtClean="0"/>
              <a:t>depending on the drugs you are taking </a:t>
            </a:r>
          </a:p>
          <a:p>
            <a:r>
              <a:rPr lang="en-US" altLang="en-US" dirty="0" smtClean="0"/>
              <a:t>Notify your Primary Care Nurse if you have severe diarrhea (more than 6 bowel movements a day, lasting longer than 1-2 days)</a:t>
            </a:r>
          </a:p>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52B694FF-F8FD-42A7-AE2F-B44BB25D0ED0}" type="slidenum">
              <a:rPr lang="en-US" altLang="en-US" sz="1200" b="0">
                <a:solidFill>
                  <a:schemeClr val="tx1"/>
                </a:solidFill>
              </a:rPr>
              <a:pPr/>
              <a:t>30</a:t>
            </a:fld>
            <a:endParaRPr lang="en-US" altLang="en-US" sz="1200" b="0" dirty="0">
              <a:solidFill>
                <a:schemeClr val="tx1"/>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r>
              <a:rPr lang="en-US" altLang="en-US" dirty="0" smtClean="0"/>
              <a:t>Preventing Constipation</a:t>
            </a:r>
          </a:p>
          <a:p>
            <a:r>
              <a:rPr lang="en-US" altLang="en-US" dirty="0" smtClean="0"/>
              <a:t>Some chemotherapy drugs and narcotic painkillers can cause constipation </a:t>
            </a:r>
          </a:p>
          <a:p>
            <a:r>
              <a:rPr lang="en-US" altLang="en-US" dirty="0" smtClean="0"/>
              <a:t>Your doctor can order laxatives and a stool softener to prevent constipation    </a:t>
            </a:r>
          </a:p>
          <a:p>
            <a:r>
              <a:rPr lang="en-US" altLang="en-US" dirty="0" smtClean="0"/>
              <a:t>Increasing the amounts of fruit, vegetables and fluid in your diet can help prevent constipation. </a:t>
            </a:r>
          </a:p>
          <a:p>
            <a:r>
              <a:rPr lang="en-US" altLang="en-US" dirty="0" smtClean="0"/>
              <a:t>If you haven’t had a bowel movement for 3 days, contact your Primary Care Nurse</a:t>
            </a:r>
          </a:p>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75D9AD49-9736-4FAB-A71D-1027E115FDBC}" type="slidenum">
              <a:rPr lang="en-US" altLang="en-US" sz="1200" b="0">
                <a:solidFill>
                  <a:schemeClr val="tx1"/>
                </a:solidFill>
              </a:rPr>
              <a:pPr/>
              <a:t>3</a:t>
            </a:fld>
            <a:endParaRPr lang="en-US" altLang="en-US" sz="1200" b="0" dirty="0">
              <a:solidFill>
                <a:schemeClr val="tx1"/>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spcBef>
                <a:spcPct val="50000"/>
              </a:spcBef>
            </a:pPr>
            <a:r>
              <a:rPr lang="en-US" altLang="en-US" b="1" dirty="0" smtClean="0"/>
              <a:t>Information Overload…</a:t>
            </a:r>
          </a:p>
          <a:p>
            <a:r>
              <a:rPr lang="en-US" altLang="en-US" dirty="0" smtClean="0"/>
              <a:t>We do not expect you to remember everything discussed today</a:t>
            </a:r>
          </a:p>
          <a:p>
            <a:r>
              <a:rPr lang="en-US" altLang="en-US" dirty="0" smtClean="0"/>
              <a:t>Information overload can occur</a:t>
            </a:r>
          </a:p>
          <a:p>
            <a:r>
              <a:rPr lang="en-US" altLang="en-US" dirty="0" smtClean="0"/>
              <a:t>This information will be reinforced during your chemotherapy visits</a:t>
            </a:r>
          </a:p>
          <a:p>
            <a:endParaRPr lang="en-US" altLang="en-US" sz="600" dirty="0"/>
          </a:p>
          <a:p>
            <a:r>
              <a:rPr lang="en-US" altLang="en-US" sz="1400" dirty="0"/>
              <a:t>Feel free to take notes and ask questions at any time.</a:t>
            </a:r>
          </a:p>
          <a:p>
            <a:endParaRPr lang="en-US" altLang="en-US" dirty="0" smtClean="0"/>
          </a:p>
          <a:p>
            <a:r>
              <a:rPr lang="en-US" altLang="en-US" sz="1400" u="sng" dirty="0"/>
              <a:t>What if I have questions after today??</a:t>
            </a:r>
          </a:p>
          <a:p>
            <a:endParaRPr lang="en-US" altLang="en-US" sz="1400" u="sng" dirty="0"/>
          </a:p>
          <a:p>
            <a:r>
              <a:rPr lang="en-US" altLang="en-US" dirty="0" smtClean="0"/>
              <a:t>Write down questions you wish to discuss with your doctor </a:t>
            </a:r>
          </a:p>
          <a:p>
            <a:r>
              <a:rPr lang="en-US" altLang="en-US" dirty="0" smtClean="0"/>
              <a:t>Bring these questions with you to your next appointment  </a:t>
            </a:r>
          </a:p>
          <a:p>
            <a:r>
              <a:rPr lang="en-US" altLang="en-US" dirty="0" smtClean="0"/>
              <a:t>For urgent matters which cannot wait until your next appointment contact  your primary care nurse</a:t>
            </a:r>
          </a:p>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BE5E497E-D82B-4E5B-884F-5279E8D7F7D4}" type="slidenum">
              <a:rPr lang="en-US" altLang="en-US" sz="1200" b="0">
                <a:solidFill>
                  <a:schemeClr val="tx1"/>
                </a:solidFill>
              </a:rPr>
              <a:pPr/>
              <a:t>31</a:t>
            </a:fld>
            <a:endParaRPr lang="en-US" altLang="en-US" sz="1200" b="0" dirty="0">
              <a:solidFill>
                <a:schemeClr val="tx1"/>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en-US" altLang="en-US" dirty="0" smtClean="0"/>
              <a:t>Hair Loss</a:t>
            </a:r>
          </a:p>
          <a:p>
            <a:endParaRPr lang="en-US" altLang="en-US" dirty="0" smtClean="0"/>
          </a:p>
          <a:p>
            <a:r>
              <a:rPr lang="en-US" altLang="en-US" dirty="0" smtClean="0"/>
              <a:t>Hair follicles can be affected by some  chemotherapy drugs  </a:t>
            </a:r>
          </a:p>
          <a:p>
            <a:r>
              <a:rPr lang="en-US" altLang="en-US" dirty="0" smtClean="0"/>
              <a:t>In most cases there may only be thinning of the hair.  </a:t>
            </a:r>
          </a:p>
          <a:p>
            <a:r>
              <a:rPr lang="en-US" altLang="en-US" dirty="0" smtClean="0"/>
              <a:t>A gentle shampoo should be used</a:t>
            </a:r>
          </a:p>
          <a:p>
            <a:r>
              <a:rPr lang="en-US" altLang="en-US" dirty="0" smtClean="0"/>
              <a:t>Try to avoid using hair blowers and curling irons that will dry out the hair</a:t>
            </a:r>
          </a:p>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10A72A97-4D70-4E30-A131-E8894EB6FE33}" type="slidenum">
              <a:rPr lang="en-US" altLang="en-US" sz="1200" b="0">
                <a:solidFill>
                  <a:schemeClr val="tx1"/>
                </a:solidFill>
              </a:rPr>
              <a:pPr/>
              <a:t>32</a:t>
            </a:fld>
            <a:endParaRPr lang="en-US" altLang="en-US" sz="1200" b="0" dirty="0">
              <a:solidFill>
                <a:schemeClr val="tx1"/>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r>
              <a:rPr lang="en-US" altLang="en-US" dirty="0" smtClean="0"/>
              <a:t>Alopecia</a:t>
            </a:r>
          </a:p>
          <a:p>
            <a:endParaRPr lang="en-US" altLang="en-US" dirty="0" smtClean="0"/>
          </a:p>
          <a:p>
            <a:r>
              <a:rPr lang="en-US" altLang="en-US" dirty="0" smtClean="0"/>
              <a:t>Alopecia  (total hair loss) occurs with some chemotherapy </a:t>
            </a:r>
          </a:p>
          <a:p>
            <a:r>
              <a:rPr lang="en-US" altLang="en-US" dirty="0" smtClean="0"/>
              <a:t>Usually occurs about 2-3 weeks after the first treatment  </a:t>
            </a:r>
          </a:p>
          <a:p>
            <a:r>
              <a:rPr lang="en-US" altLang="en-US" dirty="0" smtClean="0"/>
              <a:t>Hair will grow back once treatment is completed</a:t>
            </a:r>
          </a:p>
          <a:p>
            <a:r>
              <a:rPr lang="en-US" altLang="en-US" dirty="0" smtClean="0"/>
              <a:t>May start to re-grow even before treatment is completed  </a:t>
            </a:r>
          </a:p>
          <a:p>
            <a:r>
              <a:rPr lang="en-US" altLang="en-US" dirty="0" smtClean="0"/>
              <a:t>It does not always return in the same colour or texture as before</a:t>
            </a:r>
          </a:p>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B42D0786-DC1F-4975-86AC-8470EADB8E48}" type="slidenum">
              <a:rPr lang="en-US" altLang="en-US" sz="1200" b="0">
                <a:solidFill>
                  <a:schemeClr val="tx1"/>
                </a:solidFill>
              </a:rPr>
              <a:pPr/>
              <a:t>33</a:t>
            </a:fld>
            <a:endParaRPr lang="en-US" altLang="en-US" sz="1200" b="0" dirty="0">
              <a:solidFill>
                <a:schemeClr val="tx1"/>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smtClean="0"/>
              <a:t>Protect your Head from Sun, Wind and Cold</a:t>
            </a:r>
          </a:p>
          <a:p>
            <a:r>
              <a:rPr lang="en-US" altLang="en-US" dirty="0" smtClean="0"/>
              <a:t>Protection for the head from the sun and cold is important when hair loss occurs </a:t>
            </a:r>
          </a:p>
          <a:p>
            <a:r>
              <a:rPr lang="en-US" altLang="en-US" dirty="0" smtClean="0"/>
              <a:t>Use sun screen products with at least SPF 15</a:t>
            </a:r>
          </a:p>
          <a:p>
            <a:r>
              <a:rPr lang="en-US" altLang="en-US" dirty="0" smtClean="0"/>
              <a:t>Wigs, hats, caps, scarves or hairpieces can be used</a:t>
            </a:r>
          </a:p>
          <a:p>
            <a:r>
              <a:rPr lang="en-US" altLang="en-US" dirty="0" smtClean="0"/>
              <a:t>Brochures for local hair replacement studios are available here in the clinic</a:t>
            </a:r>
          </a:p>
          <a:p>
            <a:r>
              <a:rPr lang="en-US" altLang="en-US" dirty="0" smtClean="0"/>
              <a:t>A letter can be provided for insurance coverage for some of these items</a:t>
            </a:r>
          </a:p>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1A9328C2-1FC6-474D-B192-CBB5BF137555}" type="slidenum">
              <a:rPr lang="en-US" altLang="en-US" sz="1200" b="0">
                <a:solidFill>
                  <a:schemeClr val="tx1"/>
                </a:solidFill>
              </a:rPr>
              <a:pPr/>
              <a:t>34</a:t>
            </a:fld>
            <a:endParaRPr lang="en-US" altLang="en-US" sz="1200" b="0" dirty="0">
              <a:solidFill>
                <a:schemeClr val="tx1"/>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a:lnSpc>
                <a:spcPct val="90000"/>
              </a:lnSpc>
            </a:pPr>
            <a:r>
              <a:rPr lang="en-US" altLang="en-US" dirty="0" smtClean="0"/>
              <a:t>Hormonal Changes</a:t>
            </a:r>
          </a:p>
          <a:p>
            <a:pPr>
              <a:lnSpc>
                <a:spcPct val="90000"/>
              </a:lnSpc>
            </a:pPr>
            <a:endParaRPr lang="en-US" altLang="en-US" dirty="0" smtClean="0"/>
          </a:p>
          <a:p>
            <a:pPr>
              <a:lnSpc>
                <a:spcPct val="90000"/>
              </a:lnSpc>
            </a:pPr>
            <a:r>
              <a:rPr lang="en-US" altLang="en-US" dirty="0" smtClean="0"/>
              <a:t>Menstrual periods may stop or become irregular</a:t>
            </a:r>
          </a:p>
          <a:p>
            <a:pPr>
              <a:lnSpc>
                <a:spcPct val="90000"/>
              </a:lnSpc>
            </a:pPr>
            <a:r>
              <a:rPr lang="en-US" altLang="en-US" dirty="0" smtClean="0"/>
              <a:t>Chemotherapy drugs can lower sperm counts</a:t>
            </a:r>
          </a:p>
          <a:p>
            <a:pPr>
              <a:lnSpc>
                <a:spcPct val="90000"/>
              </a:lnSpc>
            </a:pPr>
            <a:r>
              <a:rPr lang="en-US" altLang="en-US" dirty="0" smtClean="0"/>
              <a:t>Birth control is very important for both men and women on chemotherapy </a:t>
            </a:r>
          </a:p>
          <a:p>
            <a:pPr>
              <a:lnSpc>
                <a:spcPct val="90000"/>
              </a:lnSpc>
            </a:pPr>
            <a:r>
              <a:rPr lang="en-US" altLang="en-US" dirty="0" smtClean="0"/>
              <a:t>Pregnancy must be avoided (during and for several months after completion of treatment)</a:t>
            </a:r>
          </a:p>
          <a:p>
            <a:pPr>
              <a:lnSpc>
                <a:spcPct val="90000"/>
              </a:lnSpc>
            </a:pPr>
            <a:r>
              <a:rPr lang="en-US" altLang="en-US" dirty="0" smtClean="0"/>
              <a:t>Use condoms while either partner is receiving chemotherapy</a:t>
            </a:r>
          </a:p>
          <a:p>
            <a:pPr>
              <a:lnSpc>
                <a:spcPct val="90000"/>
              </a:lnSpc>
            </a:pPr>
            <a:r>
              <a:rPr lang="en-US" altLang="en-US" dirty="0" smtClean="0"/>
              <a:t>Chemotherapy may cause </a:t>
            </a:r>
          </a:p>
          <a:p>
            <a:pPr lvl="1">
              <a:lnSpc>
                <a:spcPct val="90000"/>
              </a:lnSpc>
            </a:pPr>
            <a:r>
              <a:rPr lang="en-US" altLang="en-US" sz="1400" dirty="0"/>
              <a:t>decreased sperm count </a:t>
            </a:r>
          </a:p>
          <a:p>
            <a:pPr lvl="1">
              <a:lnSpc>
                <a:spcPct val="90000"/>
              </a:lnSpc>
            </a:pPr>
            <a:r>
              <a:rPr lang="en-US" altLang="en-US" sz="1400" dirty="0"/>
              <a:t>	(consider sperm banking)</a:t>
            </a:r>
          </a:p>
          <a:p>
            <a:pPr lvl="1">
              <a:lnSpc>
                <a:spcPct val="90000"/>
              </a:lnSpc>
            </a:pPr>
            <a:r>
              <a:rPr lang="en-US" altLang="en-US" sz="1400" dirty="0"/>
              <a:t>premature menopause </a:t>
            </a:r>
          </a:p>
          <a:p>
            <a:pPr lvl="1">
              <a:lnSpc>
                <a:spcPct val="90000"/>
              </a:lnSpc>
            </a:pPr>
            <a:r>
              <a:rPr lang="en-US" altLang="en-US" sz="1400" dirty="0"/>
              <a:t>	(hot flashes, mood swings, vaginal dryness)</a:t>
            </a:r>
          </a:p>
          <a:p>
            <a:pPr>
              <a:lnSpc>
                <a:spcPct val="90000"/>
              </a:lnSpc>
            </a:pPr>
            <a:r>
              <a:rPr lang="en-US" altLang="en-US" dirty="0" smtClean="0"/>
              <a:t>Reduction in sexual desire is common</a:t>
            </a:r>
          </a:p>
          <a:p>
            <a:pPr>
              <a:lnSpc>
                <a:spcPct val="90000"/>
              </a:lnSpc>
            </a:pPr>
            <a:r>
              <a:rPr lang="en-US" altLang="en-US" dirty="0" smtClean="0"/>
              <a:t>Maintain open and supportive communication with your partner</a:t>
            </a:r>
          </a:p>
          <a:p>
            <a:pPr>
              <a:lnSpc>
                <a:spcPct val="90000"/>
              </a:lnSpc>
            </a:pPr>
            <a:r>
              <a:rPr lang="en-US" altLang="en-US" dirty="0" smtClean="0"/>
              <a:t>If you have any additional questions related to sexual activity discuss with your Oncology Team </a:t>
            </a:r>
          </a:p>
          <a:p>
            <a:pPr>
              <a:lnSpc>
                <a:spcPct val="90000"/>
              </a:lnSpc>
            </a:pPr>
            <a:r>
              <a:rPr lang="en-US" altLang="en-US" dirty="0" smtClean="0"/>
              <a:t> </a:t>
            </a:r>
          </a:p>
          <a:p>
            <a:pPr>
              <a:lnSpc>
                <a:spcPct val="90000"/>
              </a:lnSpc>
            </a:pPr>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BAEEB58D-7F33-468C-B2C8-7C59007BF902}" type="slidenum">
              <a:rPr lang="en-US" altLang="en-US" sz="1200" b="0">
                <a:solidFill>
                  <a:schemeClr val="tx1"/>
                </a:solidFill>
              </a:rPr>
              <a:pPr/>
              <a:t>35</a:t>
            </a:fld>
            <a:endParaRPr lang="en-US" altLang="en-US" sz="1200" b="0" dirty="0">
              <a:solidFill>
                <a:schemeClr val="tx1"/>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r>
              <a:rPr lang="en-US" altLang="en-US" dirty="0" smtClean="0"/>
              <a:t>Hormonal changes (Continued)</a:t>
            </a:r>
          </a:p>
          <a:p>
            <a:r>
              <a:rPr lang="en-US" altLang="en-US" dirty="0" smtClean="0"/>
              <a:t>Pregnancy must be avoided while on treatment and for several months after treatment has finished</a:t>
            </a:r>
          </a:p>
          <a:p>
            <a:r>
              <a:rPr lang="en-US" altLang="en-US" dirty="0" smtClean="0"/>
              <a:t>Chemotherapy has no direct effect on your ability to enjoy sex  </a:t>
            </a:r>
          </a:p>
          <a:p>
            <a:r>
              <a:rPr lang="en-US" altLang="en-US" dirty="0" smtClean="0"/>
              <a:t>If you have any questions or concerns, please speak to your doctor or nurse</a:t>
            </a:r>
          </a:p>
          <a:p>
            <a:endParaRPr lang="en-US" altLang="en-US" dirty="0" smtClean="0"/>
          </a:p>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087F240A-A77E-47C1-AA17-68FAE492AA37}" type="slidenum">
              <a:rPr lang="en-US" altLang="en-US" sz="1200" b="0">
                <a:solidFill>
                  <a:schemeClr val="tx1"/>
                </a:solidFill>
              </a:rPr>
              <a:pPr/>
              <a:t>40</a:t>
            </a:fld>
            <a:endParaRPr lang="en-US" altLang="en-US" sz="1200" b="0" dirty="0">
              <a:solidFill>
                <a:schemeClr val="tx1"/>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r>
              <a:rPr lang="en-US" altLang="en-US" sz="1400" dirty="0"/>
              <a:t>Remember</a:t>
            </a:r>
          </a:p>
          <a:p>
            <a:endParaRPr lang="en-US" altLang="en-US" sz="1400" dirty="0"/>
          </a:p>
          <a:p>
            <a:r>
              <a:rPr lang="en-US" altLang="en-US" sz="1400" dirty="0"/>
              <a:t>If you have questions, ask us  </a:t>
            </a:r>
          </a:p>
          <a:p>
            <a:r>
              <a:rPr lang="en-US" altLang="en-US" sz="1400" dirty="0"/>
              <a:t>If you have concerns, let us know </a:t>
            </a:r>
          </a:p>
          <a:p>
            <a:r>
              <a:rPr lang="en-US" altLang="en-US" sz="1400" dirty="0"/>
              <a:t>Your concerns may be relevant to the continuation of your treatment  </a:t>
            </a:r>
          </a:p>
          <a:p>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898F893E-526E-45C6-87F5-7984DA86CB3C}" type="slidenum">
              <a:rPr lang="en-US" altLang="en-US" sz="1200" b="0">
                <a:solidFill>
                  <a:schemeClr val="tx1"/>
                </a:solidFill>
              </a:rPr>
              <a:pPr/>
              <a:t>43</a:t>
            </a:fld>
            <a:endParaRPr lang="en-US" altLang="en-US" sz="1200" b="0" dirty="0">
              <a:solidFill>
                <a:schemeClr val="tx1"/>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endParaRPr lang="en-CA"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F0279360-2D22-48F4-A93B-C51F5D3F285C}" type="slidenum">
              <a:rPr lang="en-US" altLang="en-US" sz="1200" b="0">
                <a:solidFill>
                  <a:schemeClr val="tx1"/>
                </a:solidFill>
              </a:rPr>
              <a:pPr/>
              <a:t>45</a:t>
            </a:fld>
            <a:endParaRPr lang="en-US" altLang="en-US" sz="1200" b="0" dirty="0">
              <a:solidFill>
                <a:schemeClr val="tx1"/>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r>
              <a:rPr lang="en-US" altLang="en-US" dirty="0" smtClean="0"/>
              <a:t>What to expect on Treatment Day</a:t>
            </a:r>
          </a:p>
          <a:p>
            <a:endParaRPr lang="en-US" altLang="en-US" dirty="0" smtClean="0"/>
          </a:p>
          <a:p>
            <a:r>
              <a:rPr lang="en-US" altLang="en-US" dirty="0" smtClean="0"/>
              <a:t>The time it takes to administer treatments varies depending on which drugs are prescribed </a:t>
            </a:r>
          </a:p>
          <a:p>
            <a:r>
              <a:rPr lang="en-US" altLang="en-US" dirty="0" smtClean="0"/>
              <a:t>Treatment times range from 20-30 minutes to several hours</a:t>
            </a:r>
          </a:p>
          <a:p>
            <a:r>
              <a:rPr lang="en-US" altLang="en-US" dirty="0" smtClean="0"/>
              <a:t>However, we can estimate the length of time required for a typical visit </a:t>
            </a:r>
          </a:p>
          <a:p>
            <a:r>
              <a:rPr lang="en-US" altLang="en-US" dirty="0" smtClean="0"/>
              <a:t>Remember that the length of time it takes to give your treatment does </a:t>
            </a:r>
            <a:r>
              <a:rPr lang="en-US" altLang="en-US" u="sng" dirty="0" smtClean="0"/>
              <a:t>not</a:t>
            </a:r>
            <a:r>
              <a:rPr lang="en-US" altLang="en-US" dirty="0" smtClean="0"/>
              <a:t> equal the strength of the treatment</a:t>
            </a:r>
          </a:p>
          <a:p>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DDC16AC2-DDF4-46E6-A1D6-28653CBCF15E}" type="slidenum">
              <a:rPr lang="en-US" altLang="en-US" sz="1200" b="0">
                <a:solidFill>
                  <a:schemeClr val="tx1"/>
                </a:solidFill>
              </a:rPr>
              <a:pPr/>
              <a:t>46</a:t>
            </a:fld>
            <a:endParaRPr lang="en-US" altLang="en-US" sz="1200" b="0" dirty="0">
              <a:solidFill>
                <a:schemeClr val="tx1"/>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r>
              <a:rPr lang="en-US" altLang="en-US" sz="1400" dirty="0"/>
              <a:t>Blood Work</a:t>
            </a:r>
          </a:p>
          <a:p>
            <a:r>
              <a:rPr lang="en-US" altLang="en-US" sz="1400" dirty="0"/>
              <a:t>A blood sample will be taken for testing before each of your chemotherapy treatments</a:t>
            </a:r>
          </a:p>
          <a:p>
            <a:r>
              <a:rPr lang="en-US" altLang="en-US" sz="1400" dirty="0"/>
              <a:t>Your Health Card or other picture ID is necessary for proper identification when a lab technician draws your blood</a:t>
            </a:r>
          </a:p>
          <a:p>
            <a:r>
              <a:rPr lang="en-US" altLang="en-US" sz="1400" dirty="0"/>
              <a:t>Please bring your identification with you to each visit</a:t>
            </a:r>
          </a:p>
          <a:p>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7BA9F990-087B-46A6-95E5-257C44C25EE7}" type="slidenum">
              <a:rPr lang="en-US" altLang="en-US" sz="1200" b="0">
                <a:solidFill>
                  <a:schemeClr val="tx1"/>
                </a:solidFill>
              </a:rPr>
              <a:pPr/>
              <a:t>47</a:t>
            </a:fld>
            <a:endParaRPr lang="en-US" altLang="en-US" sz="1200" b="0" dirty="0">
              <a:solidFill>
                <a:schemeClr val="tx1"/>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r>
              <a:rPr lang="en-US" altLang="en-US" sz="1400" dirty="0"/>
              <a:t>Appointment with your doctor</a:t>
            </a:r>
          </a:p>
          <a:p>
            <a:endParaRPr lang="en-US" altLang="en-US" sz="1400" dirty="0"/>
          </a:p>
          <a:p>
            <a:r>
              <a:rPr lang="en-US" altLang="en-US" sz="1400" dirty="0"/>
              <a:t>Your visit time with the doctor is usually scheduled for 15 or 30 minutes</a:t>
            </a:r>
          </a:p>
          <a:p>
            <a:r>
              <a:rPr lang="en-US" altLang="en-US" sz="1400" dirty="0"/>
              <a:t>There may be times when a visit will last longer </a:t>
            </a:r>
          </a:p>
          <a:p>
            <a:r>
              <a:rPr lang="en-US" altLang="en-US" sz="1400" dirty="0"/>
              <a:t>The doctor will try to give you the time needed to discuss your needs</a:t>
            </a:r>
          </a:p>
          <a:p>
            <a:r>
              <a:rPr lang="en-US" altLang="en-US" sz="1400" dirty="0"/>
              <a:t>Visits before yours may last longer than expected</a:t>
            </a:r>
          </a:p>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A7DC9472-FC8B-41DE-82C5-0ABB0ECD2902}" type="slidenum">
              <a:rPr lang="en-US" altLang="en-US" sz="1200" b="0">
                <a:solidFill>
                  <a:schemeClr val="tx1"/>
                </a:solidFill>
              </a:rPr>
              <a:pPr/>
              <a:t>5</a:t>
            </a:fld>
            <a:endParaRPr lang="en-US" altLang="en-US" sz="1200" b="0" dirty="0">
              <a:solidFill>
                <a:schemeClr val="tx1"/>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r>
              <a:rPr lang="en-US" altLang="en-US" dirty="0" smtClean="0"/>
              <a:t>What is Cancer?</a:t>
            </a:r>
          </a:p>
          <a:p>
            <a:endParaRPr lang="en-US" altLang="en-US" dirty="0" smtClean="0"/>
          </a:p>
          <a:p>
            <a:r>
              <a:rPr lang="en-US" altLang="en-US" dirty="0" smtClean="0"/>
              <a:t>Cancer cells are abnormal cells </a:t>
            </a:r>
          </a:p>
          <a:p>
            <a:r>
              <a:rPr lang="en-US" altLang="en-US" dirty="0" smtClean="0"/>
              <a:t>They do not perform the normal functions of the cell  </a:t>
            </a:r>
          </a:p>
          <a:p>
            <a:r>
              <a:rPr lang="en-US" altLang="en-US" dirty="0" smtClean="0"/>
              <a:t>They grow in an uncontrolled manner </a:t>
            </a:r>
          </a:p>
          <a:p>
            <a:r>
              <a:rPr lang="en-US" altLang="en-US" dirty="0" smtClean="0"/>
              <a:t>May spread to other parts of the body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7B48419E-9D50-420F-976E-87735D9AC284}" type="slidenum">
              <a:rPr lang="en-US" altLang="en-US" sz="1200" b="0">
                <a:solidFill>
                  <a:schemeClr val="tx1"/>
                </a:solidFill>
              </a:rPr>
              <a:pPr/>
              <a:t>48</a:t>
            </a:fld>
            <a:endParaRPr lang="en-US" altLang="en-US" sz="1200" b="0" dirty="0">
              <a:solidFill>
                <a:schemeClr val="tx1"/>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r>
              <a:rPr lang="en-US" altLang="en-US" sz="1400" dirty="0"/>
              <a:t>Preparing your chemotherapy</a:t>
            </a:r>
          </a:p>
          <a:p>
            <a:endParaRPr lang="en-US" altLang="en-US" sz="1400" dirty="0"/>
          </a:p>
          <a:p>
            <a:r>
              <a:rPr lang="en-US" altLang="en-US" sz="1400" dirty="0"/>
              <a:t>The doctor’s orders for your chemotherapy are sent to the clinic Pharmacy</a:t>
            </a:r>
          </a:p>
          <a:p>
            <a:r>
              <a:rPr lang="en-US" altLang="en-US" sz="1400" dirty="0"/>
              <a:t>This is where the pharmacist and pharmacy technician prepare your medications </a:t>
            </a:r>
          </a:p>
          <a:p>
            <a:r>
              <a:rPr lang="en-US" altLang="en-US" sz="1400" dirty="0"/>
              <a:t>There may be a further wait while your medications are prepared</a:t>
            </a:r>
          </a:p>
          <a:p>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932719DE-488E-44BD-96AC-699CA90168B0}" type="slidenum">
              <a:rPr lang="en-US" altLang="en-US" sz="1200" b="0">
                <a:solidFill>
                  <a:schemeClr val="tx1"/>
                </a:solidFill>
              </a:rPr>
              <a:pPr/>
              <a:t>49</a:t>
            </a:fld>
            <a:endParaRPr lang="en-US" altLang="en-US" sz="1200" b="0" dirty="0">
              <a:solidFill>
                <a:schemeClr val="tx1"/>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r>
              <a:rPr lang="en-US" altLang="en-US" dirty="0" smtClean="0"/>
              <a:t>Next….</a:t>
            </a:r>
          </a:p>
          <a:p>
            <a:endParaRPr lang="en-US" altLang="en-US" dirty="0" smtClean="0"/>
          </a:p>
          <a:p>
            <a:r>
              <a:rPr lang="en-US" altLang="en-US" dirty="0" smtClean="0"/>
              <a:t>You will be called into the chemo room when your medication is ready and we have a chair available</a:t>
            </a:r>
          </a:p>
          <a:p>
            <a:r>
              <a:rPr lang="en-US" altLang="en-US" dirty="0" smtClean="0"/>
              <a:t>In the chemo room, you will be asked to identify yourself by giving the nurse your address and date of birth</a:t>
            </a:r>
          </a:p>
          <a:p>
            <a:r>
              <a:rPr lang="en-US" altLang="en-US" dirty="0" smtClean="0"/>
              <a:t>If you move during treatment please inform us so that we can update your files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83B3642E-D895-47FD-AA39-FEB525DF7D51}" type="slidenum">
              <a:rPr lang="en-US" altLang="en-US" sz="1200" b="0">
                <a:solidFill>
                  <a:schemeClr val="tx1"/>
                </a:solidFill>
              </a:rPr>
              <a:pPr/>
              <a:t>50</a:t>
            </a:fld>
            <a:endParaRPr lang="en-US" altLang="en-US" sz="1200" b="0" dirty="0">
              <a:solidFill>
                <a:schemeClr val="tx1"/>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r>
              <a:rPr lang="en-US" altLang="en-US" dirty="0" smtClean="0"/>
              <a:t>Chemotherapy treatment</a:t>
            </a:r>
          </a:p>
          <a:p>
            <a:endParaRPr lang="en-US" altLang="en-US" dirty="0" smtClean="0"/>
          </a:p>
          <a:p>
            <a:r>
              <a:rPr lang="en-US" altLang="en-US" dirty="0" smtClean="0"/>
              <a:t>An intravenous line will be started by one of our nurses</a:t>
            </a:r>
          </a:p>
          <a:p>
            <a:r>
              <a:rPr lang="en-US" altLang="en-US" dirty="0" smtClean="0"/>
              <a:t>Pre-medications, if ordered, will be given </a:t>
            </a:r>
          </a:p>
          <a:p>
            <a:r>
              <a:rPr lang="en-US" altLang="en-US" dirty="0" smtClean="0"/>
              <a:t>Your chemotherapy will then be given by one of our nurses</a:t>
            </a:r>
          </a:p>
          <a:p>
            <a:r>
              <a:rPr lang="en-US" altLang="en-US" dirty="0" smtClean="0"/>
              <a:t>When your treatment has been completed the intravenous line will be removed and you will be free to leave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8375D408-55A4-4E14-A2F0-65E1E29CCDD3}" type="slidenum">
              <a:rPr lang="en-US" altLang="en-US" sz="1200" b="0">
                <a:solidFill>
                  <a:schemeClr val="tx1"/>
                </a:solidFill>
              </a:rPr>
              <a:pPr/>
              <a:t>51</a:t>
            </a:fld>
            <a:endParaRPr lang="en-US" altLang="en-US" sz="1200" b="0" dirty="0">
              <a:solidFill>
                <a:schemeClr val="tx1"/>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701040" y="4415791"/>
            <a:ext cx="5608320" cy="2501635"/>
          </a:xfrm>
          <a:noFill/>
        </p:spPr>
        <p:txBody>
          <a:bodyPr/>
          <a:lstStyle/>
          <a:p>
            <a:r>
              <a:rPr lang="en-US" altLang="en-US" dirty="0" smtClean="0"/>
              <a:t>We suggest…</a:t>
            </a:r>
          </a:p>
          <a:p>
            <a:endParaRPr lang="en-US" altLang="en-US" dirty="0" smtClean="0"/>
          </a:p>
          <a:p>
            <a:r>
              <a:rPr lang="en-US" altLang="en-US" dirty="0" smtClean="0"/>
              <a:t>Although not expected, nausea is  possible during treatment  </a:t>
            </a:r>
          </a:p>
          <a:p>
            <a:r>
              <a:rPr lang="en-US" altLang="en-US" dirty="0" smtClean="0"/>
              <a:t>Eating a low fat breakfast before coming to your appointment can decrease nausea</a:t>
            </a:r>
          </a:p>
          <a:p>
            <a:r>
              <a:rPr lang="en-US" altLang="en-US" dirty="0" smtClean="0"/>
              <a:t>Take any prescription drugs that you would normally take unless your doctor advises you otherwise</a:t>
            </a:r>
          </a:p>
          <a:p>
            <a:r>
              <a:rPr lang="en-US" altLang="en-US" dirty="0" smtClean="0"/>
              <a:t>Please bring your pain medication with you</a:t>
            </a:r>
          </a:p>
          <a:p>
            <a:r>
              <a:rPr lang="en-US" altLang="en-US" dirty="0" smtClean="0"/>
              <a:t>If your treatment is expected to last through lunch time, bring your lunch</a:t>
            </a:r>
          </a:p>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B135A4C7-2980-4DFE-8A73-8E13C0DFBC20}" type="slidenum">
              <a:rPr lang="en-US" altLang="en-US" sz="1200" b="0">
                <a:solidFill>
                  <a:schemeClr val="tx1"/>
                </a:solidFill>
              </a:rPr>
              <a:pPr/>
              <a:t>52</a:t>
            </a:fld>
            <a:endParaRPr lang="en-US" altLang="en-US" sz="1200" b="0" dirty="0">
              <a:solidFill>
                <a:schemeClr val="tx1"/>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r>
              <a:rPr lang="en-US" altLang="en-US" dirty="0" smtClean="0"/>
              <a:t>Driving</a:t>
            </a:r>
          </a:p>
          <a:p>
            <a:endParaRPr lang="en-US" altLang="en-US" dirty="0" smtClean="0"/>
          </a:p>
          <a:p>
            <a:r>
              <a:rPr lang="en-US" altLang="en-US" dirty="0" smtClean="0"/>
              <a:t>We recommend having a relative or friend drive you home since some pre-medications may make you feel drowsy  </a:t>
            </a:r>
          </a:p>
          <a:p>
            <a:r>
              <a:rPr lang="en-US" altLang="en-US" dirty="0" smtClean="0"/>
              <a:t>Reduced price parking passes are available from our clerks</a:t>
            </a:r>
          </a:p>
          <a:p>
            <a:r>
              <a:rPr lang="en-US" altLang="en-US" dirty="0" smtClean="0"/>
              <a:t>Volunteer drivers can be arranged through the Canadian Cancer Society </a:t>
            </a:r>
          </a:p>
          <a:p>
            <a:endParaRPr lang="en-US" altLang="en-US" dirty="0" smtClean="0"/>
          </a:p>
          <a:p>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72B08D3C-17D8-42DF-9D69-86F74AC52F79}" type="slidenum">
              <a:rPr lang="en-US" altLang="en-US" sz="1200" b="0">
                <a:solidFill>
                  <a:schemeClr val="tx1"/>
                </a:solidFill>
              </a:rPr>
              <a:pPr/>
              <a:t>53</a:t>
            </a:fld>
            <a:endParaRPr lang="en-US" altLang="en-US" sz="1200" b="0" dirty="0">
              <a:solidFill>
                <a:schemeClr val="tx1"/>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r>
              <a:rPr lang="en-US" altLang="en-US" dirty="0" smtClean="0"/>
              <a:t>Summary</a:t>
            </a:r>
          </a:p>
          <a:p>
            <a:endParaRPr lang="en-US" altLang="en-US" dirty="0" smtClean="0"/>
          </a:p>
          <a:p>
            <a:r>
              <a:rPr lang="en-US" altLang="en-US" dirty="0" smtClean="0"/>
              <a:t>Being diagnosed with cancer can be one of the most difficult things you will ever have to face. </a:t>
            </a:r>
          </a:p>
          <a:p>
            <a:r>
              <a:rPr lang="en-US" altLang="en-US" dirty="0" smtClean="0"/>
              <a:t> Cancer affects your body and challenges your spirit.  </a:t>
            </a:r>
          </a:p>
          <a:p>
            <a:r>
              <a:rPr lang="en-US" altLang="en-US" dirty="0" smtClean="0"/>
              <a:t>It is not unusual to experience emotions such as anger, sadness, guilt and helplessness.  </a:t>
            </a:r>
          </a:p>
          <a:p>
            <a:r>
              <a:rPr lang="en-US" altLang="en-US" dirty="0" smtClean="0"/>
              <a:t>If these feelings are interfering with your ability to cope with daily living, discuss them with your doctor or the social worker.</a:t>
            </a:r>
            <a:endParaRPr lang="en-US" altLang="en-US" b="1" dirty="0" smtClean="0"/>
          </a:p>
          <a:p>
            <a:r>
              <a:rPr lang="en-US" altLang="en-US" dirty="0" smtClean="0"/>
              <a:t>Dealing with your emotions is as important as treating your disease.</a:t>
            </a:r>
          </a:p>
          <a:p>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B4FDDE8D-4D5E-4856-BCDE-73C293D04971}" type="slidenum">
              <a:rPr lang="en-US" altLang="en-US" sz="1200" b="0">
                <a:solidFill>
                  <a:schemeClr val="tx1"/>
                </a:solidFill>
              </a:rPr>
              <a:pPr/>
              <a:t>59</a:t>
            </a:fld>
            <a:endParaRPr lang="en-US" altLang="en-US" sz="1200" b="0" dirty="0">
              <a:solidFill>
                <a:schemeClr val="tx1"/>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701040" y="4415790"/>
            <a:ext cx="5608320" cy="2575878"/>
          </a:xfrm>
          <a:noFill/>
        </p:spPr>
        <p:txBody>
          <a:bodyPr/>
          <a:lstStyle/>
          <a:p>
            <a:r>
              <a:rPr lang="en-US" altLang="en-US" dirty="0" smtClean="0"/>
              <a:t>Natural  or Holistic Products</a:t>
            </a:r>
          </a:p>
          <a:p>
            <a:endParaRPr lang="en-US" altLang="en-US" dirty="0" smtClean="0"/>
          </a:p>
          <a:p>
            <a:r>
              <a:rPr lang="en-US" altLang="en-US" dirty="0" smtClean="0"/>
              <a:t>Please inform your Oncologist (cancer doctor) about any holistic, herbal or natural supplements you take currently or are thinking of taking</a:t>
            </a:r>
          </a:p>
          <a:p>
            <a:r>
              <a:rPr lang="en-US" altLang="en-US" dirty="0" smtClean="0"/>
              <a:t>Some can interfere with your chemotherapy treatments</a:t>
            </a:r>
          </a:p>
          <a:p>
            <a:r>
              <a:rPr lang="en-US" altLang="en-US" dirty="0" smtClean="0"/>
              <a:t>Some can make side effects worse</a:t>
            </a:r>
          </a:p>
          <a:p>
            <a:r>
              <a:rPr lang="en-US" altLang="en-US" dirty="0" smtClean="0"/>
              <a:t>Some can cause new (unexpected) side effects</a:t>
            </a:r>
          </a:p>
          <a:p>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75D9AD49-9736-4FAB-A71D-1027E115FDBC}" type="slidenum">
              <a:rPr lang="en-US" altLang="en-US" sz="1200" b="0">
                <a:solidFill>
                  <a:schemeClr val="tx1"/>
                </a:solidFill>
              </a:rPr>
              <a:pPr/>
              <a:t>65</a:t>
            </a:fld>
            <a:endParaRPr lang="en-US" altLang="en-US" sz="1200" b="0" dirty="0">
              <a:solidFill>
                <a:schemeClr val="tx1"/>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spcBef>
                <a:spcPct val="50000"/>
              </a:spcBef>
            </a:pPr>
            <a:r>
              <a:rPr lang="en-US" altLang="en-US" b="1" dirty="0" smtClean="0"/>
              <a:t>Information Overload…</a:t>
            </a:r>
          </a:p>
          <a:p>
            <a:r>
              <a:rPr lang="en-US" altLang="en-US" dirty="0" smtClean="0"/>
              <a:t>We do not expect you to remember everything discussed today</a:t>
            </a:r>
          </a:p>
          <a:p>
            <a:r>
              <a:rPr lang="en-US" altLang="en-US" dirty="0" smtClean="0"/>
              <a:t>Information overload can occur</a:t>
            </a:r>
          </a:p>
          <a:p>
            <a:r>
              <a:rPr lang="en-US" altLang="en-US" dirty="0" smtClean="0"/>
              <a:t>This information will be reinforced during your chemotherapy visits</a:t>
            </a:r>
          </a:p>
          <a:p>
            <a:endParaRPr lang="en-US" altLang="en-US" sz="600" dirty="0"/>
          </a:p>
          <a:p>
            <a:r>
              <a:rPr lang="en-US" altLang="en-US" sz="1400" dirty="0"/>
              <a:t>Feel free to take notes and ask questions at any time.</a:t>
            </a:r>
          </a:p>
          <a:p>
            <a:endParaRPr lang="en-US" altLang="en-US" dirty="0" smtClean="0"/>
          </a:p>
          <a:p>
            <a:r>
              <a:rPr lang="en-US" altLang="en-US" sz="1400" u="sng" dirty="0"/>
              <a:t>What if I have questions after today??</a:t>
            </a:r>
          </a:p>
          <a:p>
            <a:endParaRPr lang="en-US" altLang="en-US" sz="1400" u="sng" dirty="0"/>
          </a:p>
          <a:p>
            <a:r>
              <a:rPr lang="en-US" altLang="en-US" dirty="0" smtClean="0"/>
              <a:t>Write down questions you wish to discuss with your doctor </a:t>
            </a:r>
          </a:p>
          <a:p>
            <a:r>
              <a:rPr lang="en-US" altLang="en-US" dirty="0" smtClean="0"/>
              <a:t>Bring these questions with you to your next appointment  </a:t>
            </a:r>
          </a:p>
          <a:p>
            <a:r>
              <a:rPr lang="en-US" altLang="en-US" dirty="0" smtClean="0"/>
              <a:t>For urgent matters which cannot wait until your next appointment contact  your primary care nurse</a:t>
            </a:r>
          </a:p>
          <a:p>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57EABD25-F969-4C4A-8B13-105F916628B0}" type="slidenum">
              <a:rPr lang="en-US" altLang="en-US" sz="1200" b="0">
                <a:solidFill>
                  <a:schemeClr val="tx1"/>
                </a:solidFill>
              </a:rPr>
              <a:pPr/>
              <a:t>66</a:t>
            </a:fld>
            <a:endParaRPr lang="en-US" altLang="en-US" sz="1200" b="0" dirty="0">
              <a:solidFill>
                <a:schemeClr val="tx1"/>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r>
              <a:rPr lang="en-US" altLang="en-US" dirty="0" smtClean="0"/>
              <a:t>How to reach Us</a:t>
            </a:r>
          </a:p>
          <a:p>
            <a:r>
              <a:rPr lang="en-US" altLang="en-US" dirty="0" smtClean="0"/>
              <a:t>Your primary care nurse can be reached</a:t>
            </a:r>
          </a:p>
          <a:p>
            <a:r>
              <a:rPr lang="en-US" altLang="en-US" dirty="0" smtClean="0"/>
              <a:t>by phone here at the clinic</a:t>
            </a:r>
          </a:p>
          <a:p>
            <a:pPr lvl="1"/>
            <a:r>
              <a:rPr lang="en-US" altLang="en-US" dirty="0" smtClean="0"/>
              <a:t>Monday to Friday </a:t>
            </a:r>
          </a:p>
          <a:p>
            <a:pPr lvl="1"/>
            <a:r>
              <a:rPr lang="en-US" altLang="en-US" dirty="0" smtClean="0"/>
              <a:t>8am to 4pm</a:t>
            </a:r>
          </a:p>
          <a:p>
            <a:pPr lvl="1"/>
            <a:r>
              <a:rPr lang="en-US" altLang="en-US" dirty="0" smtClean="0"/>
              <a:t> 905-336-4103</a:t>
            </a:r>
          </a:p>
          <a:p>
            <a:r>
              <a:rPr lang="en-US" altLang="en-US" dirty="0" smtClean="0"/>
              <a:t>For urgent matters after clinic hours call </a:t>
            </a:r>
          </a:p>
          <a:p>
            <a:r>
              <a:rPr lang="en-US" altLang="en-US" dirty="0" smtClean="0"/>
              <a:t>the Oncologist-On-Call:  905-387-9495</a:t>
            </a:r>
          </a:p>
          <a:p>
            <a:endParaRPr lang="en-US" altLang="en-US" dirty="0" smtClean="0">
              <a:solidFill>
                <a:srgbClr val="FF3399"/>
              </a:solidFill>
            </a:endParaRPr>
          </a:p>
          <a:p>
            <a:r>
              <a:rPr lang="en-US" altLang="en-US" dirty="0" smtClean="0"/>
              <a:t>For Hematologists patients - go to Emergency Dept at JBMH</a:t>
            </a:r>
          </a:p>
          <a:p>
            <a:endParaRPr lang="en-US" altLang="en-US" dirty="0" smtClean="0"/>
          </a:p>
          <a:p>
            <a:r>
              <a:rPr lang="en-US" altLang="en-US" dirty="0" smtClean="0"/>
              <a:t>For non-urgent matters, write down the question and bring it with you to your next appointment.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A9AE2CCF-5840-47ED-A8F3-F455E409E3E0}" type="slidenum">
              <a:rPr lang="en-US" altLang="en-US" sz="1200" b="0">
                <a:solidFill>
                  <a:schemeClr val="tx1"/>
                </a:solidFill>
              </a:rPr>
              <a:pPr/>
              <a:t>67</a:t>
            </a:fld>
            <a:endParaRPr lang="en-US" altLang="en-US" sz="1200" b="0" dirty="0">
              <a:solidFill>
                <a:schemeClr val="tx1"/>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634507" y="4867699"/>
            <a:ext cx="5608320" cy="1696271"/>
          </a:xfrm>
          <a:noFill/>
        </p:spPr>
        <p:txBody>
          <a:bodyPr/>
          <a:lstStyle/>
          <a:p>
            <a:r>
              <a:rPr lang="en-US" altLang="en-US" dirty="0" smtClean="0"/>
              <a:t>We encourage you to ask questions at any time.   </a:t>
            </a:r>
          </a:p>
          <a:p>
            <a:endParaRPr lang="en-US" altLang="en-US" dirty="0" smtClean="0"/>
          </a:p>
          <a:p>
            <a:r>
              <a:rPr lang="en-US" altLang="en-US" dirty="0" smtClean="0"/>
              <a:t>Please complete the evaluation form.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AAD70529-7A78-4FAA-AC62-F7FB140FD2D2}" type="slidenum">
              <a:rPr lang="en-US" altLang="en-US" sz="1200" b="0">
                <a:solidFill>
                  <a:schemeClr val="tx1"/>
                </a:solidFill>
              </a:rPr>
              <a:pPr/>
              <a:t>6</a:t>
            </a:fld>
            <a:endParaRPr lang="en-US" altLang="en-US" sz="1200" b="0" dirty="0">
              <a:solidFill>
                <a:schemeClr val="tx1"/>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r>
              <a:rPr lang="en-US" altLang="en-US" dirty="0" smtClean="0"/>
              <a:t>What is Chemotherapy?</a:t>
            </a:r>
          </a:p>
          <a:p>
            <a:endParaRPr lang="en-US" altLang="en-US" dirty="0" smtClean="0"/>
          </a:p>
          <a:p>
            <a:r>
              <a:rPr lang="en-US" altLang="en-US" dirty="0" smtClean="0"/>
              <a:t>Chemotherapy refers to medication given to treat cancer</a:t>
            </a:r>
          </a:p>
          <a:p>
            <a:r>
              <a:rPr lang="en-US" altLang="en-US" dirty="0" smtClean="0"/>
              <a:t>Chemotherapy drugs travel through the blood circulation and travel to most parts of the body (“systemic treatment”)</a:t>
            </a:r>
          </a:p>
          <a:p>
            <a:r>
              <a:rPr lang="en-US" altLang="en-US" dirty="0" smtClean="0"/>
              <a:t>These drugs interfere with the cancer cells’ ability to grow and multiply</a:t>
            </a:r>
          </a:p>
          <a:p>
            <a:r>
              <a:rPr lang="en-US" altLang="en-US" dirty="0" smtClean="0"/>
              <a:t>Results in destruction of the cancer cells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CA37E937-9F95-4CBA-B8D0-57732573CED8}" type="slidenum">
              <a:rPr lang="en-US" altLang="en-US" sz="1200" b="0">
                <a:solidFill>
                  <a:schemeClr val="tx1"/>
                </a:solidFill>
              </a:rPr>
              <a:pPr/>
              <a:t>7</a:t>
            </a:fld>
            <a:endParaRPr lang="en-US" altLang="en-US" sz="1200" b="0" dirty="0">
              <a:solidFill>
                <a:schemeClr val="tx1"/>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r>
              <a:rPr lang="en-US" altLang="en-US" sz="1400" dirty="0"/>
              <a:t>Types of Chemotherapy</a:t>
            </a:r>
          </a:p>
          <a:p>
            <a:endParaRPr lang="en-US" altLang="en-US" sz="1400" dirty="0"/>
          </a:p>
          <a:p>
            <a:r>
              <a:rPr lang="en-US" altLang="en-US" sz="1400" dirty="0"/>
              <a:t>Chemotherapy treatment may consist of one drug or several drugs </a:t>
            </a:r>
          </a:p>
          <a:p>
            <a:r>
              <a:rPr lang="en-US" altLang="en-US" sz="1400" dirty="0"/>
              <a:t>It may be given intravenously or orally </a:t>
            </a:r>
          </a:p>
          <a:p>
            <a:r>
              <a:rPr lang="en-US" altLang="en-US" sz="1400" dirty="0"/>
              <a:t>The treatment you receive is determined by the type of the cancer you have   </a:t>
            </a:r>
          </a:p>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DD87A5DE-EDC3-4480-A3F6-E7DD0E549B97}" type="slidenum">
              <a:rPr lang="en-US" altLang="en-US" sz="1200" b="0">
                <a:solidFill>
                  <a:schemeClr val="tx1"/>
                </a:solidFill>
              </a:rPr>
              <a:pPr/>
              <a:t>8</a:t>
            </a:fld>
            <a:endParaRPr lang="en-US" altLang="en-US" sz="1200" b="0" dirty="0">
              <a:solidFill>
                <a:schemeClr val="tx1"/>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r>
              <a:rPr lang="en-US" altLang="en-US" dirty="0" smtClean="0"/>
              <a:t>Individualized drug dose</a:t>
            </a:r>
          </a:p>
          <a:p>
            <a:endParaRPr lang="en-US" altLang="en-US" dirty="0" smtClean="0"/>
          </a:p>
          <a:p>
            <a:r>
              <a:rPr lang="en-US" altLang="en-US" dirty="0" smtClean="0"/>
              <a:t>Your dose (amount of drug given) is unique for you</a:t>
            </a:r>
          </a:p>
          <a:p>
            <a:r>
              <a:rPr lang="en-US" altLang="en-US" dirty="0" smtClean="0"/>
              <a:t>It is based on a combination of your height and weight (‘body surface area’)</a:t>
            </a:r>
          </a:p>
          <a:p>
            <a:r>
              <a:rPr lang="en-US" altLang="en-US" dirty="0" smtClean="0"/>
              <a:t>This is why we weigh you at each visit</a:t>
            </a:r>
          </a:p>
          <a:p>
            <a:r>
              <a:rPr lang="en-US" altLang="en-US" dirty="0" smtClean="0"/>
              <a:t>Your height is usually measured at your first visit only</a:t>
            </a:r>
          </a:p>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702AEF78-6646-4CEF-9C4C-6ED71644E15C}" type="slidenum">
              <a:rPr lang="en-US" altLang="en-US" sz="1200" b="0">
                <a:solidFill>
                  <a:schemeClr val="tx1"/>
                </a:solidFill>
              </a:rPr>
              <a:pPr/>
              <a:t>9</a:t>
            </a:fld>
            <a:endParaRPr lang="en-US" altLang="en-US" sz="1200" b="0" dirty="0">
              <a:solidFill>
                <a:schemeClr val="tx1"/>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r>
              <a:rPr lang="en-US" altLang="en-US" dirty="0" smtClean="0"/>
              <a:t>These are the common side effects of  chemotherapy treatments</a:t>
            </a:r>
          </a:p>
          <a:p>
            <a:r>
              <a:rPr lang="en-US" altLang="en-US" dirty="0" smtClean="0"/>
              <a:t>You may get some or none of these  </a:t>
            </a:r>
          </a:p>
          <a:p>
            <a:r>
              <a:rPr lang="en-US" altLang="en-US" dirty="0" smtClean="0"/>
              <a:t>Today, we will discuss the most common side effects and what to do if you get them</a:t>
            </a:r>
          </a:p>
          <a:p>
            <a:r>
              <a:rPr lang="en-US" altLang="en-US" dirty="0" smtClean="0"/>
              <a:t>We are not discussing side effects found with individual drugs</a:t>
            </a:r>
          </a:p>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3700" b="1">
                <a:solidFill>
                  <a:srgbClr val="6699FF"/>
                </a:solidFill>
                <a:latin typeface="Times New Roman" pitchFamily="18" charset="0"/>
              </a:defRPr>
            </a:lvl1pPr>
            <a:lvl2pPr marL="757066" indent="-291179" eaLnBrk="0" hangingPunct="0">
              <a:defRPr sz="3700" b="1">
                <a:solidFill>
                  <a:srgbClr val="6699FF"/>
                </a:solidFill>
                <a:latin typeface="Times New Roman" pitchFamily="18" charset="0"/>
              </a:defRPr>
            </a:lvl2pPr>
            <a:lvl3pPr marL="1164717" indent="-232943" eaLnBrk="0" hangingPunct="0">
              <a:defRPr sz="3700" b="1">
                <a:solidFill>
                  <a:srgbClr val="6699FF"/>
                </a:solidFill>
                <a:latin typeface="Times New Roman" pitchFamily="18" charset="0"/>
              </a:defRPr>
            </a:lvl3pPr>
            <a:lvl4pPr marL="1630604" indent="-232943" eaLnBrk="0" hangingPunct="0">
              <a:defRPr sz="3700" b="1">
                <a:solidFill>
                  <a:srgbClr val="6699FF"/>
                </a:solidFill>
                <a:latin typeface="Times New Roman" pitchFamily="18" charset="0"/>
              </a:defRPr>
            </a:lvl4pPr>
            <a:lvl5pPr marL="2096491" indent="-232943" eaLnBrk="0" hangingPunct="0">
              <a:defRPr sz="3700" b="1">
                <a:solidFill>
                  <a:srgbClr val="6699FF"/>
                </a:solidFill>
                <a:latin typeface="Times New Roman" pitchFamily="18" charset="0"/>
              </a:defRPr>
            </a:lvl5pPr>
            <a:lvl6pPr marL="2562377" indent="-232943" eaLnBrk="0" fontAlgn="base" hangingPunct="0">
              <a:spcBef>
                <a:spcPct val="0"/>
              </a:spcBef>
              <a:spcAft>
                <a:spcPct val="0"/>
              </a:spcAft>
              <a:defRPr sz="3700" b="1">
                <a:solidFill>
                  <a:srgbClr val="6699FF"/>
                </a:solidFill>
                <a:latin typeface="Times New Roman" pitchFamily="18" charset="0"/>
              </a:defRPr>
            </a:lvl6pPr>
            <a:lvl7pPr marL="3028264" indent="-232943" eaLnBrk="0" fontAlgn="base" hangingPunct="0">
              <a:spcBef>
                <a:spcPct val="0"/>
              </a:spcBef>
              <a:spcAft>
                <a:spcPct val="0"/>
              </a:spcAft>
              <a:defRPr sz="3700" b="1">
                <a:solidFill>
                  <a:srgbClr val="6699FF"/>
                </a:solidFill>
                <a:latin typeface="Times New Roman" pitchFamily="18" charset="0"/>
              </a:defRPr>
            </a:lvl7pPr>
            <a:lvl8pPr marL="3494151" indent="-232943" eaLnBrk="0" fontAlgn="base" hangingPunct="0">
              <a:spcBef>
                <a:spcPct val="0"/>
              </a:spcBef>
              <a:spcAft>
                <a:spcPct val="0"/>
              </a:spcAft>
              <a:defRPr sz="3700" b="1">
                <a:solidFill>
                  <a:srgbClr val="6699FF"/>
                </a:solidFill>
                <a:latin typeface="Times New Roman" pitchFamily="18" charset="0"/>
              </a:defRPr>
            </a:lvl8pPr>
            <a:lvl9pPr marL="3960038" indent="-232943" eaLnBrk="0" fontAlgn="base" hangingPunct="0">
              <a:spcBef>
                <a:spcPct val="0"/>
              </a:spcBef>
              <a:spcAft>
                <a:spcPct val="0"/>
              </a:spcAft>
              <a:defRPr sz="3700" b="1">
                <a:solidFill>
                  <a:srgbClr val="6699FF"/>
                </a:solidFill>
                <a:latin typeface="Times New Roman" pitchFamily="18" charset="0"/>
              </a:defRPr>
            </a:lvl9pPr>
          </a:lstStyle>
          <a:p>
            <a:fld id="{0832291A-D956-4317-B417-31F8BD008C94}" type="slidenum">
              <a:rPr lang="en-US" altLang="en-US" sz="1200" b="0">
                <a:solidFill>
                  <a:schemeClr val="tx1"/>
                </a:solidFill>
              </a:rPr>
              <a:pPr/>
              <a:t>10</a:t>
            </a:fld>
            <a:endParaRPr lang="en-US" altLang="en-US" sz="1200" b="0" dirty="0">
              <a:solidFill>
                <a:schemeClr val="tx1"/>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r>
              <a:rPr lang="en-US" altLang="en-US" dirty="0" smtClean="0"/>
              <a:t>Remember…</a:t>
            </a:r>
          </a:p>
          <a:p>
            <a:endParaRPr lang="en-US" altLang="en-US" dirty="0" smtClean="0"/>
          </a:p>
          <a:p>
            <a:r>
              <a:rPr lang="en-US" altLang="en-US" dirty="0" smtClean="0"/>
              <a:t>Your body’s response to the chemotherapy will be individual  </a:t>
            </a:r>
          </a:p>
          <a:p>
            <a:r>
              <a:rPr lang="en-US" altLang="en-US" dirty="0" smtClean="0"/>
              <a:t>The side effects and their severity vary from person to person</a:t>
            </a:r>
          </a:p>
          <a:p>
            <a:r>
              <a:rPr lang="en-US" altLang="en-US" dirty="0" smtClean="0"/>
              <a:t>Side effects vary with different drugs received</a:t>
            </a:r>
          </a:p>
          <a:p>
            <a:r>
              <a:rPr lang="en-US" altLang="en-US" dirty="0" smtClean="0"/>
              <a:t>The chemotherapy is working even if you have no ill effects  </a:t>
            </a:r>
          </a:p>
          <a:p>
            <a:r>
              <a:rPr lang="en-US" altLang="en-US" dirty="0" smtClean="0"/>
              <a:t>Do not compare yourself to others receiving chemo treatments, even if it is the same drug or combination of drugs</a:t>
            </a:r>
          </a:p>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May 4,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ctr"/>
            <a:r>
              <a:rPr lang="en-US" dirty="0" smtClean="0"/>
              <a:t>Section title goes here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ctr"/>
            <a:r>
              <a:rPr lang="en-US" dirty="0" smtClean="0"/>
              <a:t>Section title goes here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1CA5C4"/>
                </a:solidFill>
              </a:defRPr>
            </a:lvl1pPr>
          </a:lstStyle>
          <a:p>
            <a:r>
              <a:rPr lang="en-CA" dirty="0" smtClean="0"/>
              <a:t>Click to edit Master title style</a:t>
            </a:r>
            <a:endParaRPr lang="en-US" dirty="0"/>
          </a:p>
        </p:txBody>
      </p:sp>
      <p:sp>
        <p:nvSpPr>
          <p:cNvPr id="3" name="Content Placeholder 2"/>
          <p:cNvSpPr>
            <a:spLocks noGrp="1"/>
          </p:cNvSpPr>
          <p:nvPr>
            <p:ph idx="1"/>
          </p:nvPr>
        </p:nvSpPr>
        <p:spPr>
          <a:xfrm>
            <a:off x="2037144" y="2024161"/>
            <a:ext cx="6649656" cy="3982935"/>
          </a:xfrm>
        </p:spPr>
        <p:txBody>
          <a:bodyPr>
            <a:normAutofit/>
          </a:bodyPr>
          <a:lstStyle>
            <a:lvl1pPr>
              <a:defRPr sz="2200">
                <a:solidFill>
                  <a:srgbClr val="777877"/>
                </a:solidFill>
                <a:latin typeface="Arial"/>
                <a:cs typeface="Arial"/>
              </a:defRPr>
            </a:lvl1pPr>
          </a:lstStyle>
          <a:p>
            <a:pPr lvl="0"/>
            <a:r>
              <a:rPr lang="en-CA" dirty="0" smtClean="0"/>
              <a:t>Click to edit Master text styles</a:t>
            </a:r>
          </a:p>
        </p:txBody>
      </p:sp>
      <p:sp>
        <p:nvSpPr>
          <p:cNvPr id="4" name="Date Placeholder 3"/>
          <p:cNvSpPr>
            <a:spLocks noGrp="1"/>
          </p:cNvSpPr>
          <p:nvPr>
            <p:ph type="dt" sz="half" idx="10"/>
          </p:nvPr>
        </p:nvSpPr>
        <p:spPr>
          <a:xfrm>
            <a:off x="-1" y="340788"/>
            <a:ext cx="1770651" cy="365125"/>
          </a:xfrm>
        </p:spPr>
        <p:txBody>
          <a:bodyPr/>
          <a:lstStyle/>
          <a:p>
            <a:r>
              <a:rPr lang="en-US" dirty="0" smtClean="0"/>
              <a:t>Section title goes here</a:t>
            </a:r>
            <a:endParaRPr lang="en-US" dirty="0"/>
          </a:p>
        </p:txBody>
      </p:sp>
      <p:sp>
        <p:nvSpPr>
          <p:cNvPr id="8" name="Text Placeholder 7"/>
          <p:cNvSpPr>
            <a:spLocks noGrp="1"/>
          </p:cNvSpPr>
          <p:nvPr>
            <p:ph type="body" sz="quarter" idx="13" hasCustomPrompt="1"/>
          </p:nvPr>
        </p:nvSpPr>
        <p:spPr>
          <a:xfrm>
            <a:off x="2036763" y="1336236"/>
            <a:ext cx="6650037" cy="463014"/>
          </a:xfrm>
        </p:spPr>
        <p:txBody>
          <a:bodyPr>
            <a:normAutofit/>
          </a:bodyPr>
          <a:lstStyle>
            <a:lvl1pPr marL="0" indent="0">
              <a:buNone/>
              <a:defRPr sz="2200" b="1" baseline="0">
                <a:solidFill>
                  <a:srgbClr val="E37532"/>
                </a:solidFill>
                <a:latin typeface="Arial"/>
                <a:cs typeface="Arial"/>
              </a:defRPr>
            </a:lvl1pPr>
          </a:lstStyle>
          <a:p>
            <a:pPr lvl="0"/>
            <a:r>
              <a:rPr lang="en-US" dirty="0" smtClean="0"/>
              <a:t>Click to edit Master subtitle </a:t>
            </a:r>
            <a:endParaRPr lang="en-US" dirty="0"/>
          </a:p>
        </p:txBody>
      </p:sp>
    </p:spTree>
    <p:extLst>
      <p:ext uri="{BB962C8B-B14F-4D97-AF65-F5344CB8AC3E}">
        <p14:creationId xmlns:p14="http://schemas.microsoft.com/office/powerpoint/2010/main" val="151118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lgn="ctr"/>
            <a:r>
              <a:rPr lang="en-US" dirty="0" smtClean="0"/>
              <a:t>Section title goes here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pPr algn="ctr"/>
            <a:r>
              <a:rPr lang="en-US" dirty="0" smtClean="0"/>
              <a:t>Section title goes here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May 4,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E7EB511A-4F2C-4681-9C20-17B3793D95BA}" type="slidenum">
              <a:rPr lang="en-CA" altLang="en-US" smtClean="0"/>
              <a:pPr>
                <a:defRPr/>
              </a:pPr>
              <a:t>‹#›</a:t>
            </a:fld>
            <a:endParaRPr lang="en-CA" alt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lgn="ctr"/>
            <a:r>
              <a:rPr lang="en-US" dirty="0" smtClean="0"/>
              <a:t>Section title goes here</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r>
              <a:rPr lang="en-US" dirty="0" smtClean="0"/>
              <a:t>Section title goes here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ctr"/>
            <a:r>
              <a:rPr lang="en-US" dirty="0" smtClean="0"/>
              <a:t>Section title goes here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pPr algn="ctr"/>
            <a:r>
              <a:rPr lang="en-US" dirty="0" smtClean="0"/>
              <a:t>Section title goes here</a:t>
            </a: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ctr"/>
            <a:r>
              <a:rPr lang="en-US" dirty="0" smtClean="0"/>
              <a:t>Section title goes here</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algn="ctr"/>
            <a:r>
              <a:rPr lang="en-US" dirty="0" smtClean="0"/>
              <a:t>Section title goes here</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50"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bccancer.bc.ca/" TargetMode="External"/><Relationship Id="rId7" Type="http://schemas.openxmlformats.org/officeDocument/2006/relationships/image" Target="../media/image32.png"/><Relationship Id="rId2" Type="http://schemas.openxmlformats.org/officeDocument/2006/relationships/hyperlink" Target="http://www.cancercare.on.ca/"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www.uhn.ca/Patients_&amp;_Visitors/health_info/topics/c/cancer.asp" TargetMode="External"/><Relationship Id="rId4" Type="http://schemas.openxmlformats.org/officeDocument/2006/relationships/hyperlink" Target="http://www.cancer.ca/" TargetMode="External"/><Relationship Id="rId9" Type="http://schemas.openxmlformats.org/officeDocument/2006/relationships/image" Target="../media/image34.png"/></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5859" y="10633"/>
            <a:ext cx="2626242" cy="1042337"/>
          </a:xfrm>
          <a:prstGeom prst="rect">
            <a:avLst/>
          </a:prstGeom>
        </p:spPr>
      </p:pic>
      <p:sp>
        <p:nvSpPr>
          <p:cNvPr id="4" name="TextBox 3"/>
          <p:cNvSpPr txBox="1"/>
          <p:nvPr/>
        </p:nvSpPr>
        <p:spPr>
          <a:xfrm>
            <a:off x="249862" y="1052970"/>
            <a:ext cx="5156791" cy="1938992"/>
          </a:xfrm>
          <a:prstGeom prst="rect">
            <a:avLst/>
          </a:prstGeom>
          <a:noFill/>
        </p:spPr>
        <p:txBody>
          <a:bodyPr wrap="square" rtlCol="0">
            <a:spAutoFit/>
          </a:bodyPr>
          <a:lstStyle/>
          <a:p>
            <a:pPr algn="ctr"/>
            <a:r>
              <a:rPr lang="en-US" altLang="en-US" sz="4000" dirty="0">
                <a:latin typeface="Aparajita" panose="020B0604020202020204" pitchFamily="34" charset="0"/>
                <a:cs typeface="Aparajita" panose="020B0604020202020204" pitchFamily="34" charset="0"/>
              </a:rPr>
              <a:t>Patient and Family Chemotherapy Treatment </a:t>
            </a:r>
            <a:r>
              <a:rPr lang="en-US" altLang="en-US" sz="4000" dirty="0" smtClean="0">
                <a:latin typeface="Aparajita" panose="020B0604020202020204" pitchFamily="34" charset="0"/>
                <a:cs typeface="Aparajita" panose="020B0604020202020204" pitchFamily="34" charset="0"/>
              </a:rPr>
              <a:t>Orientation</a:t>
            </a:r>
            <a:endParaRPr lang="en-CA" sz="4000" dirty="0">
              <a:latin typeface="Aparajita" panose="020B0604020202020204" pitchFamily="34" charset="0"/>
              <a:cs typeface="Aparajita" panose="020B0604020202020204" pitchFamily="34" charset="0"/>
            </a:endParaRPr>
          </a:p>
        </p:txBody>
      </p:sp>
      <p:pic>
        <p:nvPicPr>
          <p:cNvPr id="3" name="Picture 2" descr="\\oas\redirected$\omiotek_w\My Documents\Oncology\10635_D2_018 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9" y="3287682"/>
            <a:ext cx="9144000" cy="304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21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93752" y="644402"/>
            <a:ext cx="4942417" cy="587375"/>
          </a:xfrm>
        </p:spPr>
        <p:txBody>
          <a:bodyPr>
            <a:noAutofit/>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Remember…</a:t>
            </a:r>
          </a:p>
        </p:txBody>
      </p:sp>
      <p:sp>
        <p:nvSpPr>
          <p:cNvPr id="11267" name="Rectangle 3"/>
          <p:cNvSpPr>
            <a:spLocks noGrp="1" noChangeArrowheads="1"/>
          </p:cNvSpPr>
          <p:nvPr>
            <p:ph idx="1"/>
          </p:nvPr>
        </p:nvSpPr>
        <p:spPr>
          <a:xfrm>
            <a:off x="1044933" y="1531507"/>
            <a:ext cx="7267575" cy="3402000"/>
          </a:xfrm>
        </p:spPr>
        <p:txBody>
          <a:bodyPr>
            <a:noAutofit/>
          </a:bodyPr>
          <a:lstStyle/>
          <a:p>
            <a:pPr marL="457200" indent="-457200" eaLnBrk="1" hangingPunct="1">
              <a:buFont typeface="Arial" panose="020B0604020202020204" pitchFamily="34" charset="0"/>
              <a:buChar char="•"/>
            </a:pPr>
            <a:r>
              <a:rPr lang="en-US" altLang="en-US" sz="2800" b="0" dirty="0" smtClean="0">
                <a:solidFill>
                  <a:srgbClr val="002060"/>
                </a:solidFill>
                <a:latin typeface="Calibri" panose="020F0502020204030204" pitchFamily="34" charset="0"/>
              </a:rPr>
              <a:t>Response is individual</a:t>
            </a:r>
          </a:p>
          <a:p>
            <a:pPr marL="457200" indent="-457200" eaLnBrk="1" hangingPunct="1">
              <a:buFont typeface="Arial" panose="020B0604020202020204" pitchFamily="34" charset="0"/>
              <a:buChar char="•"/>
            </a:pPr>
            <a:r>
              <a:rPr lang="en-US" altLang="en-US" sz="2800" b="0" dirty="0" smtClean="0">
                <a:solidFill>
                  <a:srgbClr val="002060"/>
                </a:solidFill>
                <a:latin typeface="Calibri" panose="020F0502020204030204" pitchFamily="34" charset="0"/>
              </a:rPr>
              <a:t>Side effects vary from person to person</a:t>
            </a:r>
          </a:p>
          <a:p>
            <a:pPr marL="457200" indent="-457200" eaLnBrk="1" hangingPunct="1">
              <a:buFont typeface="Arial" panose="020B0604020202020204" pitchFamily="34" charset="0"/>
              <a:buChar char="•"/>
            </a:pPr>
            <a:r>
              <a:rPr lang="en-US" altLang="en-US" sz="2800" b="0" dirty="0" smtClean="0">
                <a:solidFill>
                  <a:srgbClr val="002060"/>
                </a:solidFill>
                <a:latin typeface="Calibri" panose="020F0502020204030204" pitchFamily="34" charset="0"/>
              </a:rPr>
              <a:t>Side effects vary with different drugs</a:t>
            </a:r>
          </a:p>
          <a:p>
            <a:pPr marL="457200" indent="-457200" eaLnBrk="1" hangingPunct="1">
              <a:buFont typeface="Arial" panose="020B0604020202020204" pitchFamily="34" charset="0"/>
              <a:buChar char="•"/>
            </a:pPr>
            <a:r>
              <a:rPr lang="en-US" altLang="en-US" sz="2800" b="0" dirty="0" smtClean="0">
                <a:solidFill>
                  <a:srgbClr val="002060"/>
                </a:solidFill>
                <a:latin typeface="Calibri" panose="020F0502020204030204" pitchFamily="34" charset="0"/>
              </a:rPr>
              <a:t>The chemotherapy is working even if you have no ill effects  </a:t>
            </a:r>
          </a:p>
          <a:p>
            <a:pPr marL="457200" indent="-457200" eaLnBrk="1" hangingPunct="1">
              <a:buFont typeface="Arial" panose="020B0604020202020204" pitchFamily="34" charset="0"/>
              <a:buChar char="•"/>
            </a:pPr>
            <a:r>
              <a:rPr lang="en-US" altLang="en-US" sz="2800" b="0" dirty="0" smtClean="0">
                <a:solidFill>
                  <a:srgbClr val="002060"/>
                </a:solidFill>
                <a:latin typeface="Calibri" panose="020F0502020204030204" pitchFamily="34" charset="0"/>
              </a:rPr>
              <a:t>Do not compare yourself to others</a:t>
            </a:r>
          </a:p>
        </p:txBody>
      </p:sp>
    </p:spTree>
    <p:extLst>
      <p:ext uri="{BB962C8B-B14F-4D97-AF65-F5344CB8AC3E}">
        <p14:creationId xmlns:p14="http://schemas.microsoft.com/office/powerpoint/2010/main" val="287677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09823" y="677303"/>
            <a:ext cx="5486399" cy="515938"/>
          </a:xfrm>
        </p:spPr>
        <p:txBody>
          <a:bodyPr>
            <a:noAutofit/>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Nausea</a:t>
            </a:r>
          </a:p>
        </p:txBody>
      </p:sp>
      <p:sp>
        <p:nvSpPr>
          <p:cNvPr id="12291" name="Rectangle 3"/>
          <p:cNvSpPr>
            <a:spLocks noGrp="1" noChangeArrowheads="1"/>
          </p:cNvSpPr>
          <p:nvPr>
            <p:ph idx="1"/>
          </p:nvPr>
        </p:nvSpPr>
        <p:spPr>
          <a:xfrm>
            <a:off x="701749" y="1405900"/>
            <a:ext cx="7751135" cy="3867857"/>
          </a:xfrm>
        </p:spPr>
        <p:txBody>
          <a:bodyPr>
            <a:noAutofit/>
          </a:bodyPr>
          <a:lstStyle/>
          <a:p>
            <a:pPr eaLnBrk="1" hangingPunct="1">
              <a:buFont typeface="Wingdings" panose="05000000000000000000" pitchFamily="2" charset="2"/>
              <a:buChar char="ü"/>
            </a:pPr>
            <a:r>
              <a:rPr lang="en-US" altLang="en-US" sz="3000" b="0" dirty="0" smtClean="0">
                <a:solidFill>
                  <a:srgbClr val="002060"/>
                </a:solidFill>
                <a:latin typeface="Calibri" panose="020F0502020204030204" pitchFamily="34" charset="0"/>
              </a:rPr>
              <a:t>Use anti-nausea medication as prescribed</a:t>
            </a:r>
          </a:p>
          <a:p>
            <a:pPr eaLnBrk="1" hangingPunct="1">
              <a:buFont typeface="Wingdings" panose="05000000000000000000" pitchFamily="2" charset="2"/>
              <a:buChar char="ü"/>
            </a:pPr>
            <a:r>
              <a:rPr lang="en-US" altLang="en-US" sz="3000" b="0" dirty="0" smtClean="0">
                <a:solidFill>
                  <a:srgbClr val="002060"/>
                </a:solidFill>
                <a:latin typeface="Calibri" panose="020F0502020204030204" pitchFamily="34" charset="0"/>
              </a:rPr>
              <a:t>Sit upright after eating  </a:t>
            </a:r>
          </a:p>
          <a:p>
            <a:pPr eaLnBrk="1" hangingPunct="1">
              <a:buFont typeface="Wingdings" panose="05000000000000000000" pitchFamily="2" charset="2"/>
              <a:buChar char="ü"/>
            </a:pPr>
            <a:r>
              <a:rPr lang="en-US" altLang="en-US" sz="3000" b="0" dirty="0" smtClean="0">
                <a:solidFill>
                  <a:srgbClr val="002060"/>
                </a:solidFill>
                <a:latin typeface="Calibri" panose="020F0502020204030204" pitchFamily="34" charset="0"/>
              </a:rPr>
              <a:t>Eat small amounts more often</a:t>
            </a:r>
          </a:p>
          <a:p>
            <a:pPr eaLnBrk="1" hangingPunct="1">
              <a:buFont typeface="Wingdings" panose="05000000000000000000" pitchFamily="2" charset="2"/>
              <a:buChar char="ü"/>
            </a:pPr>
            <a:r>
              <a:rPr lang="en-US" altLang="en-US" sz="3000" b="0" dirty="0" smtClean="0">
                <a:solidFill>
                  <a:srgbClr val="002060"/>
                </a:solidFill>
                <a:latin typeface="Calibri" panose="020F0502020204030204" pitchFamily="34" charset="0"/>
              </a:rPr>
              <a:t>Salty foods, crackers and dry toast may help</a:t>
            </a:r>
          </a:p>
          <a:p>
            <a:pPr eaLnBrk="1" hangingPunct="1">
              <a:buFont typeface="Wingdings" panose="05000000000000000000" pitchFamily="2" charset="2"/>
              <a:buChar char="ü"/>
            </a:pPr>
            <a:r>
              <a:rPr lang="en-US" altLang="en-US" sz="3000" b="0" dirty="0" smtClean="0">
                <a:solidFill>
                  <a:srgbClr val="002060"/>
                </a:solidFill>
                <a:latin typeface="Calibri" panose="020F0502020204030204" pitchFamily="34" charset="0"/>
              </a:rPr>
              <a:t>Fresh air &amp; exercise </a:t>
            </a:r>
          </a:p>
          <a:p>
            <a:pPr eaLnBrk="1" hangingPunct="1">
              <a:buFont typeface="Wingdings" panose="05000000000000000000" pitchFamily="2" charset="2"/>
              <a:buChar char="ü"/>
            </a:pPr>
            <a:r>
              <a:rPr lang="en-US" altLang="en-US" sz="3000" b="0" dirty="0" smtClean="0">
                <a:solidFill>
                  <a:srgbClr val="002060"/>
                </a:solidFill>
                <a:latin typeface="Calibri" panose="020F0502020204030204" pitchFamily="34" charset="0"/>
              </a:rPr>
              <a:t>Avoid high acid and spicy foods</a:t>
            </a:r>
          </a:p>
        </p:txBody>
      </p:sp>
    </p:spTree>
    <p:extLst>
      <p:ext uri="{BB962C8B-B14F-4D97-AF65-F5344CB8AC3E}">
        <p14:creationId xmlns:p14="http://schemas.microsoft.com/office/powerpoint/2010/main" val="1793132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837550" y="561152"/>
            <a:ext cx="5137407" cy="731837"/>
          </a:xfrm>
        </p:spPr>
        <p:txBody>
          <a:bodyPr>
            <a:noAutofit/>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Vomiting</a:t>
            </a:r>
          </a:p>
        </p:txBody>
      </p:sp>
      <p:sp>
        <p:nvSpPr>
          <p:cNvPr id="13315" name="Rectangle 3"/>
          <p:cNvSpPr>
            <a:spLocks noGrp="1" noChangeArrowheads="1"/>
          </p:cNvSpPr>
          <p:nvPr>
            <p:ph idx="1"/>
          </p:nvPr>
        </p:nvSpPr>
        <p:spPr>
          <a:xfrm>
            <a:off x="950544" y="1317022"/>
            <a:ext cx="7197725" cy="3112571"/>
          </a:xfrm>
        </p:spPr>
        <p:txBody>
          <a:bodyPr>
            <a:noAutofit/>
          </a:bodyPr>
          <a:lstStyle/>
          <a:p>
            <a:pPr marL="457200" indent="-457200" eaLnBrk="1" hangingPunct="1">
              <a:buFont typeface="Wingdings" panose="05000000000000000000" pitchFamily="2" charset="2"/>
              <a:buChar char="ü"/>
            </a:pPr>
            <a:r>
              <a:rPr lang="en-US" altLang="en-US" sz="3200" b="0" dirty="0" smtClean="0">
                <a:solidFill>
                  <a:srgbClr val="002060"/>
                </a:solidFill>
                <a:latin typeface="Calibri" panose="020F0502020204030204" pitchFamily="34" charset="0"/>
              </a:rPr>
              <a:t>It is safe to repeat your anti-nausea medication if you throw up within 1 hour of taking it</a:t>
            </a:r>
          </a:p>
          <a:p>
            <a:pPr marL="457200" indent="-457200" eaLnBrk="1" hangingPunct="1">
              <a:buFont typeface="Wingdings" panose="05000000000000000000" pitchFamily="2" charset="2"/>
              <a:buChar char="ü"/>
            </a:pPr>
            <a:r>
              <a:rPr lang="en-US" altLang="en-US" sz="3200" b="0" dirty="0" smtClean="0">
                <a:solidFill>
                  <a:srgbClr val="002060"/>
                </a:solidFill>
                <a:latin typeface="Calibri" panose="020F0502020204030204" pitchFamily="34" charset="0"/>
              </a:rPr>
              <a:t>If it’s more than 1 hour, wait until the next dose is due before taking more</a:t>
            </a:r>
          </a:p>
          <a:p>
            <a:pPr marL="457200" indent="-457200" eaLnBrk="1" hangingPunct="1">
              <a:buFont typeface="Wingdings" panose="05000000000000000000" pitchFamily="2" charset="2"/>
              <a:buChar char="ü"/>
            </a:pPr>
            <a:r>
              <a:rPr lang="en-US" altLang="en-US" sz="3200" b="0" dirty="0" smtClean="0">
                <a:solidFill>
                  <a:srgbClr val="002060"/>
                </a:solidFill>
                <a:latin typeface="Calibri" panose="020F0502020204030204" pitchFamily="34" charset="0"/>
              </a:rPr>
              <a:t>Call the Cancer Clinic if vomiting lasts longer than 24 hours</a:t>
            </a:r>
          </a:p>
          <a:p>
            <a:pPr eaLnBrk="1" hangingPunct="1">
              <a:buFontTx/>
              <a:buNone/>
            </a:pPr>
            <a:endParaRPr lang="en-US" altLang="en-US" sz="1800" dirty="0" smtClean="0"/>
          </a:p>
        </p:txBody>
      </p:sp>
    </p:spTree>
    <p:extLst>
      <p:ext uri="{BB962C8B-B14F-4D97-AF65-F5344CB8AC3E}">
        <p14:creationId xmlns:p14="http://schemas.microsoft.com/office/powerpoint/2010/main" val="2360121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83821" y="626385"/>
            <a:ext cx="5150379" cy="658813"/>
          </a:xfrm>
        </p:spPr>
        <p:txBody>
          <a:bodyPr>
            <a:noAutofit/>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Mouth Sores</a:t>
            </a:r>
          </a:p>
        </p:txBody>
      </p:sp>
      <p:sp>
        <p:nvSpPr>
          <p:cNvPr id="14339" name="Rectangle 3"/>
          <p:cNvSpPr>
            <a:spLocks noGrp="1" noChangeArrowheads="1"/>
          </p:cNvSpPr>
          <p:nvPr>
            <p:ph idx="1"/>
          </p:nvPr>
        </p:nvSpPr>
        <p:spPr>
          <a:xfrm>
            <a:off x="1148315" y="1467293"/>
            <a:ext cx="7060019" cy="3320329"/>
          </a:xfrm>
        </p:spPr>
        <p:txBody>
          <a:bodyPr>
            <a:normAutofit/>
          </a:bodyPr>
          <a:lstStyle/>
          <a:p>
            <a:pPr marL="457200" indent="-457200" eaLnBrk="1" hangingPunct="1">
              <a:buFont typeface="Wingdings" panose="05000000000000000000" pitchFamily="2" charset="2"/>
              <a:buChar char="ü"/>
            </a:pPr>
            <a:r>
              <a:rPr lang="en-US" altLang="en-US" sz="3200" b="0" dirty="0" smtClean="0">
                <a:solidFill>
                  <a:srgbClr val="002060"/>
                </a:solidFill>
                <a:latin typeface="Calibri" panose="020F0502020204030204" pitchFamily="34" charset="0"/>
              </a:rPr>
              <a:t>Can occur in the mouth and on lips </a:t>
            </a:r>
          </a:p>
          <a:p>
            <a:pPr marL="457200" indent="-457200" eaLnBrk="1" hangingPunct="1">
              <a:buFont typeface="Wingdings" panose="05000000000000000000" pitchFamily="2" charset="2"/>
              <a:buChar char="ü"/>
            </a:pPr>
            <a:r>
              <a:rPr lang="en-US" altLang="en-US" sz="3200" b="0" dirty="0" smtClean="0">
                <a:solidFill>
                  <a:srgbClr val="002060"/>
                </a:solidFill>
                <a:latin typeface="Calibri" panose="020F0502020204030204" pitchFamily="34" charset="0"/>
              </a:rPr>
              <a:t>Can be very painful </a:t>
            </a:r>
          </a:p>
          <a:p>
            <a:pPr marL="457200" indent="-457200" eaLnBrk="1" hangingPunct="1">
              <a:buFont typeface="Wingdings" panose="05000000000000000000" pitchFamily="2" charset="2"/>
              <a:buChar char="ü"/>
            </a:pPr>
            <a:r>
              <a:rPr lang="en-US" altLang="en-US" sz="3200" b="0" dirty="0" smtClean="0">
                <a:solidFill>
                  <a:srgbClr val="002060"/>
                </a:solidFill>
                <a:latin typeface="Calibri" panose="020F0502020204030204" pitchFamily="34" charset="0"/>
              </a:rPr>
              <a:t>Makes eating and drinking difficult  </a:t>
            </a:r>
          </a:p>
          <a:p>
            <a:pPr marL="457200" indent="-457200" eaLnBrk="1" hangingPunct="1">
              <a:buFont typeface="Wingdings" panose="05000000000000000000" pitchFamily="2" charset="2"/>
              <a:buChar char="ü"/>
            </a:pPr>
            <a:r>
              <a:rPr lang="en-US" altLang="en-US" sz="3200" b="0" dirty="0" smtClean="0">
                <a:solidFill>
                  <a:srgbClr val="002060"/>
                </a:solidFill>
                <a:latin typeface="Calibri" panose="020F0502020204030204" pitchFamily="34" charset="0"/>
              </a:rPr>
              <a:t>“Thrush” can also occur</a:t>
            </a:r>
          </a:p>
          <a:p>
            <a:pPr marL="457200" indent="-457200" eaLnBrk="1" hangingPunct="1">
              <a:buFont typeface="Wingdings" panose="05000000000000000000" pitchFamily="2" charset="2"/>
              <a:buChar char="ü"/>
            </a:pPr>
            <a:r>
              <a:rPr lang="en-US" altLang="en-US" sz="3200" b="0" dirty="0" smtClean="0">
                <a:solidFill>
                  <a:srgbClr val="002060"/>
                </a:solidFill>
                <a:latin typeface="Calibri" panose="020F0502020204030204" pitchFamily="34" charset="0"/>
              </a:rPr>
              <a:t>Call Cancer Clinic right away</a:t>
            </a:r>
          </a:p>
          <a:p>
            <a:pPr eaLnBrk="1" hangingPunct="1">
              <a:buFontTx/>
              <a:buNone/>
            </a:pPr>
            <a:endParaRPr lang="en-US" altLang="en-US" dirty="0" smtClean="0"/>
          </a:p>
        </p:txBody>
      </p:sp>
    </p:spTree>
    <p:extLst>
      <p:ext uri="{BB962C8B-B14F-4D97-AF65-F5344CB8AC3E}">
        <p14:creationId xmlns:p14="http://schemas.microsoft.com/office/powerpoint/2010/main" val="1797029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18436" y="606082"/>
            <a:ext cx="7208876" cy="720725"/>
          </a:xfrm>
        </p:spPr>
        <p:txBody>
          <a:bodyPr>
            <a:noAutofit/>
          </a:bodyPr>
          <a:lstStyle/>
          <a:p>
            <a:pP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Preventing Mouth Sores</a:t>
            </a:r>
          </a:p>
        </p:txBody>
      </p:sp>
      <p:sp>
        <p:nvSpPr>
          <p:cNvPr id="15363" name="Rectangle 3"/>
          <p:cNvSpPr>
            <a:spLocks noGrp="1" noChangeArrowheads="1"/>
          </p:cNvSpPr>
          <p:nvPr>
            <p:ph idx="1"/>
          </p:nvPr>
        </p:nvSpPr>
        <p:spPr>
          <a:xfrm>
            <a:off x="1205860" y="1345808"/>
            <a:ext cx="6623050" cy="4563631"/>
          </a:xfrm>
        </p:spPr>
        <p:txBody>
          <a:bodyPr>
            <a:noAutofit/>
          </a:bodyPr>
          <a:lstStyle/>
          <a:p>
            <a:pPr marL="457200" indent="-457200" eaLnBrk="1" hangingPunct="1">
              <a:lnSpc>
                <a:spcPct val="90000"/>
              </a:lnSpc>
              <a:buFont typeface="Wingdings" panose="05000000000000000000" pitchFamily="2" charset="2"/>
              <a:buChar char="ü"/>
            </a:pPr>
            <a:r>
              <a:rPr lang="en-US" altLang="en-US" sz="2800" b="0" dirty="0" smtClean="0">
                <a:solidFill>
                  <a:srgbClr val="002060"/>
                </a:solidFill>
                <a:latin typeface="Calibri" panose="020F0502020204030204" pitchFamily="34" charset="0"/>
              </a:rPr>
              <a:t>Frequent rinsing</a:t>
            </a:r>
          </a:p>
          <a:p>
            <a:pPr marL="457200" indent="-457200" eaLnBrk="1" hangingPunct="1">
              <a:lnSpc>
                <a:spcPct val="90000"/>
              </a:lnSpc>
              <a:buFont typeface="Wingdings" panose="05000000000000000000" pitchFamily="2" charset="2"/>
              <a:buChar char="ü"/>
            </a:pPr>
            <a:r>
              <a:rPr lang="en-US" altLang="en-US" sz="2800" b="0" dirty="0" smtClean="0">
                <a:solidFill>
                  <a:srgbClr val="002060"/>
                </a:solidFill>
                <a:latin typeface="Calibri" panose="020F0502020204030204" pitchFamily="34" charset="0"/>
              </a:rPr>
              <a:t>Rinse mouth with baking soda and water or salt and water 3 – 4 times/day</a:t>
            </a:r>
          </a:p>
          <a:p>
            <a:pPr marL="457200" indent="-457200" eaLnBrk="1" hangingPunct="1">
              <a:lnSpc>
                <a:spcPct val="90000"/>
              </a:lnSpc>
              <a:buFont typeface="Wingdings" panose="05000000000000000000" pitchFamily="2" charset="2"/>
              <a:buChar char="ü"/>
            </a:pPr>
            <a:r>
              <a:rPr lang="en-US" altLang="en-US" sz="2800" b="0" dirty="0" smtClean="0">
                <a:solidFill>
                  <a:srgbClr val="002060"/>
                </a:solidFill>
                <a:latin typeface="Calibri" panose="020F0502020204030204" pitchFamily="34" charset="0"/>
              </a:rPr>
              <a:t>Remove dentures </a:t>
            </a:r>
          </a:p>
          <a:p>
            <a:pPr marL="457200" indent="-457200" eaLnBrk="1" hangingPunct="1">
              <a:lnSpc>
                <a:spcPct val="90000"/>
              </a:lnSpc>
              <a:buFont typeface="Wingdings" panose="05000000000000000000" pitchFamily="2" charset="2"/>
              <a:buChar char="ü"/>
            </a:pPr>
            <a:r>
              <a:rPr lang="en-US" altLang="en-US" sz="2800" b="0" dirty="0" smtClean="0">
                <a:solidFill>
                  <a:srgbClr val="002060"/>
                </a:solidFill>
                <a:latin typeface="Calibri" panose="020F0502020204030204" pitchFamily="34" charset="0"/>
              </a:rPr>
              <a:t>Avoid alcohol-containing commercial mouthwashes </a:t>
            </a:r>
          </a:p>
          <a:p>
            <a:pPr marL="457200" indent="-457200" eaLnBrk="1" hangingPunct="1">
              <a:lnSpc>
                <a:spcPct val="90000"/>
              </a:lnSpc>
              <a:buFont typeface="Wingdings" panose="05000000000000000000" pitchFamily="2" charset="2"/>
              <a:buChar char="ü"/>
            </a:pPr>
            <a:r>
              <a:rPr lang="en-US" altLang="en-US" sz="2800" b="0" dirty="0" smtClean="0">
                <a:solidFill>
                  <a:srgbClr val="002060"/>
                </a:solidFill>
                <a:latin typeface="Calibri" panose="020F0502020204030204" pitchFamily="34" charset="0"/>
              </a:rPr>
              <a:t>Drink lots of fluids</a:t>
            </a:r>
          </a:p>
          <a:p>
            <a:pPr marL="457200" indent="-457200" eaLnBrk="1" hangingPunct="1">
              <a:lnSpc>
                <a:spcPct val="90000"/>
              </a:lnSpc>
              <a:buFont typeface="Wingdings" panose="05000000000000000000" pitchFamily="2" charset="2"/>
              <a:buChar char="ü"/>
            </a:pPr>
            <a:r>
              <a:rPr lang="en-US" altLang="en-US" sz="2800" b="0" dirty="0" smtClean="0">
                <a:solidFill>
                  <a:srgbClr val="002060"/>
                </a:solidFill>
                <a:latin typeface="Calibri" panose="020F0502020204030204" pitchFamily="34" charset="0"/>
              </a:rPr>
              <a:t>Avoid spicy and acidic foods</a:t>
            </a:r>
          </a:p>
        </p:txBody>
      </p:sp>
    </p:spTree>
    <p:extLst>
      <p:ext uri="{BB962C8B-B14F-4D97-AF65-F5344CB8AC3E}">
        <p14:creationId xmlns:p14="http://schemas.microsoft.com/office/powerpoint/2010/main" val="2700763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20726" y="603719"/>
            <a:ext cx="6964325" cy="587375"/>
          </a:xfrm>
        </p:spPr>
        <p:txBody>
          <a:bodyPr>
            <a:noAutofit/>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Treating Mouth Sores</a:t>
            </a:r>
          </a:p>
        </p:txBody>
      </p:sp>
      <p:sp>
        <p:nvSpPr>
          <p:cNvPr id="16387" name="Rectangle 3"/>
          <p:cNvSpPr>
            <a:spLocks noGrp="1" noChangeArrowheads="1"/>
          </p:cNvSpPr>
          <p:nvPr>
            <p:ph idx="1"/>
          </p:nvPr>
        </p:nvSpPr>
        <p:spPr>
          <a:xfrm>
            <a:off x="1277864" y="1606882"/>
            <a:ext cx="6707187" cy="2709937"/>
          </a:xfrm>
        </p:spPr>
        <p:txBody>
          <a:bodyPr>
            <a:normAutofit fontScale="92500" lnSpcReduction="10000"/>
          </a:bodyPr>
          <a:lstStyle/>
          <a:p>
            <a:pPr marL="457200" indent="-457200" eaLnBrk="1" hangingPunct="1">
              <a:buFont typeface="Wingdings" panose="05000000000000000000" pitchFamily="2" charset="2"/>
              <a:buChar char="ü"/>
            </a:pPr>
            <a:r>
              <a:rPr lang="en-US" altLang="en-US" sz="3500" b="0" dirty="0" smtClean="0">
                <a:solidFill>
                  <a:srgbClr val="002060"/>
                </a:solidFill>
                <a:latin typeface="Calibri" panose="020F0502020204030204" pitchFamily="34" charset="0"/>
              </a:rPr>
              <a:t>Soft foods, high in calories and protein</a:t>
            </a:r>
          </a:p>
          <a:p>
            <a:pPr marL="457200" indent="-457200" eaLnBrk="1" hangingPunct="1">
              <a:buFont typeface="Wingdings" panose="05000000000000000000" pitchFamily="2" charset="2"/>
              <a:buChar char="ü"/>
            </a:pPr>
            <a:r>
              <a:rPr lang="en-US" altLang="en-US" sz="3500" b="0" dirty="0" smtClean="0">
                <a:solidFill>
                  <a:srgbClr val="002060"/>
                </a:solidFill>
                <a:latin typeface="Calibri" panose="020F0502020204030204" pitchFamily="34" charset="0"/>
              </a:rPr>
              <a:t>Yogurt, pudding, milkshakes, custard, watermelon</a:t>
            </a:r>
          </a:p>
          <a:p>
            <a:pPr marL="457200" indent="-457200" eaLnBrk="1" hangingPunct="1">
              <a:buFont typeface="Wingdings" panose="05000000000000000000" pitchFamily="2" charset="2"/>
              <a:buChar char="ü"/>
            </a:pPr>
            <a:r>
              <a:rPr lang="en-US" altLang="en-US" sz="3500" b="0" dirty="0" smtClean="0">
                <a:solidFill>
                  <a:srgbClr val="002060"/>
                </a:solidFill>
                <a:latin typeface="Calibri" panose="020F0502020204030204" pitchFamily="34" charset="0"/>
              </a:rPr>
              <a:t>Medication can be prescribed  </a:t>
            </a:r>
          </a:p>
          <a:p>
            <a:pPr eaLnBrk="1" hangingPunct="1"/>
            <a:endParaRPr lang="en-US" altLang="en-US" dirty="0" smtClean="0"/>
          </a:p>
        </p:txBody>
      </p:sp>
    </p:spTree>
    <p:extLst>
      <p:ext uri="{BB962C8B-B14F-4D97-AF65-F5344CB8AC3E}">
        <p14:creationId xmlns:p14="http://schemas.microsoft.com/office/powerpoint/2010/main" val="1446713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840180" y="588619"/>
            <a:ext cx="3508639" cy="719138"/>
          </a:xfrm>
        </p:spPr>
        <p:txBody>
          <a:bodyPr>
            <a:noAutofit/>
          </a:bodyPr>
          <a:lstStyle/>
          <a:p>
            <a:pP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Blood Cells</a:t>
            </a:r>
          </a:p>
        </p:txBody>
      </p:sp>
      <p:sp>
        <p:nvSpPr>
          <p:cNvPr id="17411" name="Rectangle 3"/>
          <p:cNvSpPr>
            <a:spLocks noGrp="1" noChangeArrowheads="1"/>
          </p:cNvSpPr>
          <p:nvPr>
            <p:ph idx="1"/>
          </p:nvPr>
        </p:nvSpPr>
        <p:spPr>
          <a:xfrm>
            <a:off x="287079" y="1658632"/>
            <a:ext cx="7127875" cy="3332100"/>
          </a:xfrm>
        </p:spPr>
        <p:txBody>
          <a:bodyPr>
            <a:noAutofit/>
          </a:bodyPr>
          <a:lstStyle/>
          <a:p>
            <a:pPr eaLnBrk="1" hangingPunct="1"/>
            <a:r>
              <a:rPr lang="en-US" altLang="en-US" sz="3200" b="0" dirty="0" smtClean="0">
                <a:solidFill>
                  <a:srgbClr val="002060"/>
                </a:solidFill>
                <a:latin typeface="Calibri" panose="020F0502020204030204" pitchFamily="34" charset="0"/>
              </a:rPr>
              <a:t>Made in the bone marrow </a:t>
            </a:r>
          </a:p>
          <a:p>
            <a:pPr eaLnBrk="1" hangingPunct="1"/>
            <a:r>
              <a:rPr lang="en-US" altLang="en-US" sz="3200" b="0" dirty="0" smtClean="0">
                <a:solidFill>
                  <a:srgbClr val="002060"/>
                </a:solidFill>
                <a:latin typeface="Calibri" panose="020F0502020204030204" pitchFamily="34" charset="0"/>
              </a:rPr>
              <a:t>Fast growing cells</a:t>
            </a:r>
          </a:p>
          <a:p>
            <a:pPr eaLnBrk="1" hangingPunct="1"/>
            <a:r>
              <a:rPr lang="en-US" altLang="en-US" sz="3200" b="0" u="sng" dirty="0" smtClean="0">
                <a:solidFill>
                  <a:srgbClr val="002060"/>
                </a:solidFill>
                <a:latin typeface="Calibri" panose="020F0502020204030204" pitchFamily="34" charset="0"/>
              </a:rPr>
              <a:t>Red blood</a:t>
            </a:r>
            <a:r>
              <a:rPr lang="en-US" altLang="en-US" sz="3200" b="0" dirty="0" smtClean="0">
                <a:solidFill>
                  <a:srgbClr val="002060"/>
                </a:solidFill>
                <a:latin typeface="Calibri" panose="020F0502020204030204" pitchFamily="34" charset="0"/>
              </a:rPr>
              <a:t> cells carry oxygen </a:t>
            </a:r>
          </a:p>
          <a:p>
            <a:pPr eaLnBrk="1" hangingPunct="1"/>
            <a:r>
              <a:rPr lang="en-US" altLang="en-US" sz="3200" b="0" u="sng" dirty="0" smtClean="0">
                <a:solidFill>
                  <a:srgbClr val="002060"/>
                </a:solidFill>
                <a:latin typeface="Calibri" panose="020F0502020204030204" pitchFamily="34" charset="0"/>
              </a:rPr>
              <a:t>White blood</a:t>
            </a:r>
            <a:r>
              <a:rPr lang="en-US" altLang="en-US" sz="3200" b="0" dirty="0" smtClean="0">
                <a:solidFill>
                  <a:srgbClr val="002060"/>
                </a:solidFill>
                <a:latin typeface="Calibri" panose="020F0502020204030204" pitchFamily="34" charset="0"/>
              </a:rPr>
              <a:t> cells fight infections</a:t>
            </a:r>
          </a:p>
          <a:p>
            <a:pPr eaLnBrk="1" hangingPunct="1"/>
            <a:r>
              <a:rPr lang="en-US" altLang="en-US" sz="3200" b="0" u="sng" dirty="0" smtClean="0">
                <a:solidFill>
                  <a:srgbClr val="002060"/>
                </a:solidFill>
                <a:latin typeface="Calibri" panose="020F0502020204030204" pitchFamily="34" charset="0"/>
              </a:rPr>
              <a:t>Platelets</a:t>
            </a:r>
            <a:r>
              <a:rPr lang="en-US" altLang="en-US" sz="3200" b="0" dirty="0" smtClean="0">
                <a:solidFill>
                  <a:srgbClr val="002060"/>
                </a:solidFill>
                <a:latin typeface="Calibri" panose="020F0502020204030204" pitchFamily="34" charset="0"/>
              </a:rPr>
              <a:t> are needed for blood clotting </a:t>
            </a:r>
          </a:p>
        </p:txBody>
      </p:sp>
      <p:pic>
        <p:nvPicPr>
          <p:cNvPr id="7171" name="Picture 3" descr="C:\Users\pearce_t\AppData\Local\Microsoft\Windows\Temporary Internet Files\Content.IE5\E7PORL3Q\thrombocytopeni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987" y="1307757"/>
            <a:ext cx="3407977" cy="229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876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1244009" y="1297554"/>
            <a:ext cx="7120467" cy="3215008"/>
          </a:xfrm>
        </p:spPr>
        <p:txBody>
          <a:bodyPr>
            <a:noAutofit/>
          </a:bodyPr>
          <a:lstStyle/>
          <a:p>
            <a:pPr marL="285750" indent="-285750"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After chemotherapy, blood cells may decrease</a:t>
            </a:r>
          </a:p>
          <a:p>
            <a:pPr marL="285750" indent="-285750"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Your body replaces these cells in the weeks following treatment </a:t>
            </a:r>
          </a:p>
          <a:p>
            <a:pPr marL="285750" indent="-285750"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Blood work is checked before treatment</a:t>
            </a:r>
          </a:p>
          <a:p>
            <a:pPr marL="285750" indent="-285750"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Treatment may be delayed if levels are too low</a:t>
            </a:r>
          </a:p>
        </p:txBody>
      </p:sp>
      <p:sp>
        <p:nvSpPr>
          <p:cNvPr id="18435" name="Text Box 4"/>
          <p:cNvSpPr txBox="1">
            <a:spLocks noChangeArrowheads="1"/>
          </p:cNvSpPr>
          <p:nvPr/>
        </p:nvSpPr>
        <p:spPr bwMode="auto">
          <a:xfrm>
            <a:off x="1244008" y="528113"/>
            <a:ext cx="668787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a:solidFill>
                  <a:srgbClr val="6699FF"/>
                </a:solidFill>
                <a:latin typeface="Times New Roman" pitchFamily="18" charset="0"/>
              </a:defRPr>
            </a:lvl1pPr>
            <a:lvl2pPr marL="742950" indent="-285750" eaLnBrk="0" hangingPunct="0">
              <a:defRPr sz="3600" b="1">
                <a:solidFill>
                  <a:srgbClr val="6699FF"/>
                </a:solidFill>
                <a:latin typeface="Times New Roman" pitchFamily="18" charset="0"/>
              </a:defRPr>
            </a:lvl2pPr>
            <a:lvl3pPr marL="1143000" indent="-228600" eaLnBrk="0" hangingPunct="0">
              <a:defRPr sz="3600" b="1">
                <a:solidFill>
                  <a:srgbClr val="6699FF"/>
                </a:solidFill>
                <a:latin typeface="Times New Roman" pitchFamily="18" charset="0"/>
              </a:defRPr>
            </a:lvl3pPr>
            <a:lvl4pPr marL="1600200" indent="-228600" eaLnBrk="0" hangingPunct="0">
              <a:defRPr sz="3600" b="1">
                <a:solidFill>
                  <a:srgbClr val="6699FF"/>
                </a:solidFill>
                <a:latin typeface="Times New Roman" pitchFamily="18" charset="0"/>
              </a:defRPr>
            </a:lvl4pPr>
            <a:lvl5pPr marL="2057400" indent="-228600" eaLnBrk="0" hangingPunct="0">
              <a:defRPr sz="3600" b="1">
                <a:solidFill>
                  <a:srgbClr val="6699FF"/>
                </a:solidFill>
                <a:latin typeface="Times New Roman" pitchFamily="18" charset="0"/>
              </a:defRPr>
            </a:lvl5pPr>
            <a:lvl6pPr marL="2514600" indent="-228600" eaLnBrk="0" fontAlgn="base" hangingPunct="0">
              <a:spcBef>
                <a:spcPct val="0"/>
              </a:spcBef>
              <a:spcAft>
                <a:spcPct val="0"/>
              </a:spcAft>
              <a:defRPr sz="3600" b="1">
                <a:solidFill>
                  <a:srgbClr val="6699FF"/>
                </a:solidFill>
                <a:latin typeface="Times New Roman" pitchFamily="18" charset="0"/>
              </a:defRPr>
            </a:lvl6pPr>
            <a:lvl7pPr marL="2971800" indent="-228600" eaLnBrk="0" fontAlgn="base" hangingPunct="0">
              <a:spcBef>
                <a:spcPct val="0"/>
              </a:spcBef>
              <a:spcAft>
                <a:spcPct val="0"/>
              </a:spcAft>
              <a:defRPr sz="3600" b="1">
                <a:solidFill>
                  <a:srgbClr val="6699FF"/>
                </a:solidFill>
                <a:latin typeface="Times New Roman" pitchFamily="18" charset="0"/>
              </a:defRPr>
            </a:lvl7pPr>
            <a:lvl8pPr marL="3429000" indent="-228600" eaLnBrk="0" fontAlgn="base" hangingPunct="0">
              <a:spcBef>
                <a:spcPct val="0"/>
              </a:spcBef>
              <a:spcAft>
                <a:spcPct val="0"/>
              </a:spcAft>
              <a:defRPr sz="3600" b="1">
                <a:solidFill>
                  <a:srgbClr val="6699FF"/>
                </a:solidFill>
                <a:latin typeface="Times New Roman" pitchFamily="18" charset="0"/>
              </a:defRPr>
            </a:lvl8pPr>
            <a:lvl9pPr marL="3886200" indent="-228600" eaLnBrk="0" fontAlgn="base" hangingPunct="0">
              <a:spcBef>
                <a:spcPct val="0"/>
              </a:spcBef>
              <a:spcAft>
                <a:spcPct val="0"/>
              </a:spcAft>
              <a:defRPr sz="3600" b="1">
                <a:solidFill>
                  <a:srgbClr val="6699FF"/>
                </a:solidFill>
                <a:latin typeface="Times New Roman" pitchFamily="18" charset="0"/>
              </a:defRPr>
            </a:lvl9pPr>
          </a:lstStyle>
          <a:p>
            <a:pPr algn="ctr" eaLnBrk="1" hangingPunct="1">
              <a:spcBef>
                <a:spcPct val="50000"/>
              </a:spcBef>
            </a:pPr>
            <a:r>
              <a:rPr lang="en-US" altLang="en-US" sz="4400" dirty="0">
                <a:solidFill>
                  <a:srgbClr val="002060"/>
                </a:solidFill>
                <a:latin typeface="Calibri" panose="020F0502020204030204" pitchFamily="34" charset="0"/>
              </a:rPr>
              <a:t>Blood Cells (continued)</a:t>
            </a:r>
          </a:p>
        </p:txBody>
      </p:sp>
    </p:spTree>
    <p:extLst>
      <p:ext uri="{BB962C8B-B14F-4D97-AF65-F5344CB8AC3E}">
        <p14:creationId xmlns:p14="http://schemas.microsoft.com/office/powerpoint/2010/main" val="1786508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9609" y="420369"/>
            <a:ext cx="8441858" cy="863600"/>
          </a:xfrm>
        </p:spPr>
        <p:txBody>
          <a:bodyPr>
            <a:noAutofit/>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Low White Blood Cell Counts</a:t>
            </a:r>
          </a:p>
        </p:txBody>
      </p:sp>
      <p:sp>
        <p:nvSpPr>
          <p:cNvPr id="19459" name="Rectangle 3"/>
          <p:cNvSpPr>
            <a:spLocks noGrp="1" noChangeArrowheads="1"/>
          </p:cNvSpPr>
          <p:nvPr>
            <p:ph idx="1"/>
          </p:nvPr>
        </p:nvSpPr>
        <p:spPr>
          <a:xfrm>
            <a:off x="940195" y="1320754"/>
            <a:ext cx="7001933" cy="3623386"/>
          </a:xfrm>
        </p:spPr>
        <p:txBody>
          <a:bodyPr>
            <a:normAutofit fontScale="92500" lnSpcReduction="20000"/>
          </a:bodyPr>
          <a:lstStyle/>
          <a:p>
            <a:pPr eaLnBrk="1" hangingPunct="1"/>
            <a:r>
              <a:rPr lang="en-US" altLang="en-US" sz="3200" b="0" dirty="0" smtClean="0">
                <a:solidFill>
                  <a:srgbClr val="002060"/>
                </a:solidFill>
                <a:latin typeface="Calibri" panose="020F0502020204030204" pitchFamily="34" charset="0"/>
              </a:rPr>
              <a:t>Low white blood cell levels makes you more prone to infections</a:t>
            </a:r>
          </a:p>
          <a:p>
            <a:pPr eaLnBrk="1" hangingPunct="1"/>
            <a:r>
              <a:rPr lang="en-US" altLang="en-US" sz="3200" dirty="0" smtClean="0">
                <a:solidFill>
                  <a:srgbClr val="002060"/>
                </a:solidFill>
                <a:latin typeface="Calibri" panose="020F0502020204030204" pitchFamily="34" charset="0"/>
              </a:rPr>
              <a:t>Watch for signs of infection such as:</a:t>
            </a:r>
          </a:p>
          <a:p>
            <a:pPr lvl="1" eaLnBrk="1" hangingPunct="1">
              <a:buClr>
                <a:srgbClr val="002060"/>
              </a:buClr>
              <a:buFont typeface="Arial" panose="020B0604020202020204" pitchFamily="34" charset="0"/>
              <a:buChar char="•"/>
            </a:pPr>
            <a:r>
              <a:rPr lang="en-US" altLang="en-US" sz="3200" dirty="0" smtClean="0">
                <a:solidFill>
                  <a:srgbClr val="002060"/>
                </a:solidFill>
                <a:latin typeface="Calibri" panose="020F0502020204030204" pitchFamily="34" charset="0"/>
              </a:rPr>
              <a:t>fever  </a:t>
            </a:r>
            <a:r>
              <a:rPr lang="en-US" altLang="en-US" sz="3200" dirty="0" smtClean="0">
                <a:solidFill>
                  <a:srgbClr val="002060"/>
                </a:solidFill>
                <a:latin typeface="Calibri" panose="020F0502020204030204" pitchFamily="34" charset="0"/>
                <a:cs typeface="Times New Roman" pitchFamily="18" charset="0"/>
              </a:rPr>
              <a:t>≥</a:t>
            </a:r>
            <a:r>
              <a:rPr lang="en-US" altLang="en-US" sz="3200" dirty="0" smtClean="0">
                <a:solidFill>
                  <a:srgbClr val="002060"/>
                </a:solidFill>
                <a:latin typeface="Calibri" panose="020F0502020204030204" pitchFamily="34" charset="0"/>
              </a:rPr>
              <a:t> 38.1</a:t>
            </a:r>
            <a:r>
              <a:rPr lang="en-US" altLang="en-US" sz="3200" dirty="0" smtClean="0">
                <a:solidFill>
                  <a:srgbClr val="002060"/>
                </a:solidFill>
                <a:latin typeface="Calibri" panose="020F0502020204030204" pitchFamily="34" charset="0"/>
                <a:cs typeface="Times New Roman" pitchFamily="18" charset="0"/>
              </a:rPr>
              <a:t>°</a:t>
            </a:r>
            <a:r>
              <a:rPr lang="en-US" altLang="en-US" sz="3200" dirty="0" smtClean="0">
                <a:solidFill>
                  <a:srgbClr val="002060"/>
                </a:solidFill>
                <a:latin typeface="Calibri" panose="020F0502020204030204" pitchFamily="34" charset="0"/>
              </a:rPr>
              <a:t>C (100</a:t>
            </a:r>
            <a:r>
              <a:rPr lang="en-US" altLang="en-US" sz="3200" dirty="0" smtClean="0">
                <a:solidFill>
                  <a:srgbClr val="002060"/>
                </a:solidFill>
                <a:latin typeface="Calibri" panose="020F0502020204030204" pitchFamily="34" charset="0"/>
                <a:cs typeface="Times New Roman" pitchFamily="18" charset="0"/>
              </a:rPr>
              <a:t>°</a:t>
            </a:r>
            <a:r>
              <a:rPr lang="en-US" altLang="en-US" sz="3200" dirty="0" smtClean="0">
                <a:solidFill>
                  <a:srgbClr val="002060"/>
                </a:solidFill>
                <a:latin typeface="Calibri" panose="020F0502020204030204" pitchFamily="34" charset="0"/>
              </a:rPr>
              <a:t>F) for an hour or longer</a:t>
            </a:r>
          </a:p>
          <a:p>
            <a:pPr lvl="1" eaLnBrk="1" hangingPunct="1">
              <a:buClr>
                <a:srgbClr val="002060"/>
              </a:buClr>
              <a:buFont typeface="Arial" panose="020B0604020202020204" pitchFamily="34" charset="0"/>
              <a:buChar char="•"/>
            </a:pPr>
            <a:r>
              <a:rPr lang="en-US" altLang="en-US" sz="3200" dirty="0" smtClean="0">
                <a:solidFill>
                  <a:srgbClr val="002060"/>
                </a:solidFill>
                <a:latin typeface="Calibri" panose="020F0502020204030204" pitchFamily="34" charset="0"/>
              </a:rPr>
              <a:t>chills </a:t>
            </a:r>
          </a:p>
          <a:p>
            <a:pPr lvl="1" eaLnBrk="1" hangingPunct="1">
              <a:buClr>
                <a:srgbClr val="002060"/>
              </a:buClr>
              <a:buFont typeface="Arial" panose="020B0604020202020204" pitchFamily="34" charset="0"/>
              <a:buChar char="•"/>
            </a:pPr>
            <a:r>
              <a:rPr lang="en-US" altLang="en-US" sz="3200" dirty="0" smtClean="0">
                <a:solidFill>
                  <a:srgbClr val="002060"/>
                </a:solidFill>
                <a:latin typeface="Calibri" panose="020F0502020204030204" pitchFamily="34" charset="0"/>
              </a:rPr>
              <a:t>cough  </a:t>
            </a:r>
          </a:p>
          <a:p>
            <a:pPr lvl="1" eaLnBrk="1" hangingPunct="1">
              <a:buClr>
                <a:srgbClr val="002060"/>
              </a:buClr>
              <a:buFont typeface="Arial" panose="020B0604020202020204" pitchFamily="34" charset="0"/>
              <a:buChar char="•"/>
            </a:pPr>
            <a:r>
              <a:rPr lang="en-US" altLang="en-US" sz="3200" dirty="0" smtClean="0">
                <a:solidFill>
                  <a:srgbClr val="002060"/>
                </a:solidFill>
                <a:latin typeface="Calibri" panose="020F0502020204030204" pitchFamily="34" charset="0"/>
              </a:rPr>
              <a:t>sore throat</a:t>
            </a:r>
          </a:p>
          <a:p>
            <a:pPr eaLnBrk="1" hangingPunct="1"/>
            <a:endParaRPr lang="en-US" altLang="en-US" dirty="0" smtClean="0"/>
          </a:p>
        </p:txBody>
      </p:sp>
      <p:pic>
        <p:nvPicPr>
          <p:cNvPr id="8194" name="Picture 2" descr="C:\Users\pearce_t\AppData\Local\Microsoft\Windows\Temporary Internet Files\Content.IE5\DRX7BF9E\thermometer_clip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256" y="1458979"/>
            <a:ext cx="1935743" cy="335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103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11396" y="287028"/>
            <a:ext cx="7829870" cy="1127101"/>
          </a:xfrm>
        </p:spPr>
        <p:txBody>
          <a:bodyPr>
            <a:noAutofit/>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If You Have Low White Blood Cell Counts:</a:t>
            </a:r>
          </a:p>
        </p:txBody>
      </p:sp>
      <p:sp>
        <p:nvSpPr>
          <p:cNvPr id="20483" name="Rectangle 3"/>
          <p:cNvSpPr>
            <a:spLocks noGrp="1" noChangeArrowheads="1"/>
          </p:cNvSpPr>
          <p:nvPr>
            <p:ph idx="1"/>
          </p:nvPr>
        </p:nvSpPr>
        <p:spPr>
          <a:xfrm>
            <a:off x="946298" y="1641943"/>
            <a:ext cx="7494968" cy="3344727"/>
          </a:xfrm>
        </p:spPr>
        <p:txBody>
          <a:bodyPr>
            <a:noAutofit/>
          </a:bodyPr>
          <a:lstStyle/>
          <a:p>
            <a:pPr eaLnBrk="1" hangingPunct="1">
              <a:buFont typeface="Wingdings" panose="05000000000000000000" pitchFamily="2" charset="2"/>
              <a:buChar char="ü"/>
            </a:pPr>
            <a:r>
              <a:rPr lang="en-US" altLang="en-US" sz="2800" b="0" dirty="0" smtClean="0">
                <a:solidFill>
                  <a:srgbClr val="002060"/>
                </a:solidFill>
                <a:latin typeface="Calibri" panose="020F0502020204030204" pitchFamily="34" charset="0"/>
              </a:rPr>
              <a:t>Limit contact with persons who are sick </a:t>
            </a:r>
          </a:p>
          <a:p>
            <a:pPr eaLnBrk="1" hangingPunct="1">
              <a:buFont typeface="Wingdings" panose="05000000000000000000" pitchFamily="2" charset="2"/>
              <a:buChar char="ü"/>
            </a:pPr>
            <a:r>
              <a:rPr lang="en-US" altLang="en-US" sz="2800" b="0" dirty="0" smtClean="0">
                <a:solidFill>
                  <a:srgbClr val="002060"/>
                </a:solidFill>
                <a:latin typeface="Calibri" panose="020F0502020204030204" pitchFamily="34" charset="0"/>
              </a:rPr>
              <a:t>Rest often and wash hands frequently</a:t>
            </a:r>
          </a:p>
          <a:p>
            <a:pPr eaLnBrk="1" hangingPunct="1">
              <a:buFont typeface="Wingdings" panose="05000000000000000000" pitchFamily="2" charset="2"/>
              <a:buChar char="ü"/>
            </a:pPr>
            <a:r>
              <a:rPr lang="en-US" altLang="en-US" sz="2800" b="0" dirty="0" smtClean="0">
                <a:solidFill>
                  <a:srgbClr val="002060"/>
                </a:solidFill>
                <a:latin typeface="Calibri" panose="020F0502020204030204" pitchFamily="34" charset="0"/>
              </a:rPr>
              <a:t>Wash all fruits or vegetables</a:t>
            </a:r>
          </a:p>
          <a:p>
            <a:pPr eaLnBrk="1" hangingPunct="1">
              <a:buFont typeface="Wingdings" panose="05000000000000000000" pitchFamily="2" charset="2"/>
              <a:buChar char="ü"/>
            </a:pPr>
            <a:r>
              <a:rPr lang="en-US" altLang="en-US" sz="2800" b="0" dirty="0" smtClean="0">
                <a:solidFill>
                  <a:srgbClr val="002060"/>
                </a:solidFill>
                <a:latin typeface="Calibri" panose="020F0502020204030204" pitchFamily="34" charset="0"/>
              </a:rPr>
              <a:t>Ensure eggs and meats are cooked thoroughly</a:t>
            </a:r>
          </a:p>
          <a:p>
            <a:pPr eaLnBrk="1" hangingPunct="1">
              <a:buFont typeface="Wingdings" panose="05000000000000000000" pitchFamily="2" charset="2"/>
              <a:buChar char="ü"/>
            </a:pPr>
            <a:r>
              <a:rPr lang="en-US" altLang="en-US" sz="2800" b="0" dirty="0" smtClean="0">
                <a:solidFill>
                  <a:srgbClr val="002060"/>
                </a:solidFill>
                <a:latin typeface="Calibri" panose="020F0502020204030204" pitchFamily="34" charset="0"/>
              </a:rPr>
              <a:t>Try to maintain adequate levels of rest and exercise</a:t>
            </a:r>
          </a:p>
          <a:p>
            <a:pPr eaLnBrk="1" hangingPunct="1"/>
            <a:endParaRPr lang="en-US" altLang="en-US" dirty="0" smtClean="0"/>
          </a:p>
        </p:txBody>
      </p:sp>
    </p:spTree>
    <p:extLst>
      <p:ext uri="{BB962C8B-B14F-4D97-AF65-F5344CB8AC3E}">
        <p14:creationId xmlns:p14="http://schemas.microsoft.com/office/powerpoint/2010/main" val="1015795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8978" y="714752"/>
            <a:ext cx="8080744" cy="515938"/>
          </a:xfrm>
        </p:spPr>
        <p:txBody>
          <a:bodyPr>
            <a:noAutofit/>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Cancer Clinic Team </a:t>
            </a:r>
          </a:p>
        </p:txBody>
      </p:sp>
      <p:sp>
        <p:nvSpPr>
          <p:cNvPr id="3075" name="Rectangle 3"/>
          <p:cNvSpPr>
            <a:spLocks noGrp="1" noChangeArrowheads="1"/>
          </p:cNvSpPr>
          <p:nvPr>
            <p:ph idx="1"/>
          </p:nvPr>
        </p:nvSpPr>
        <p:spPr>
          <a:xfrm>
            <a:off x="1467378" y="1363133"/>
            <a:ext cx="7231384" cy="3357723"/>
          </a:xfrm>
        </p:spPr>
        <p:txBody>
          <a:bodyPr>
            <a:normAutofit/>
          </a:bodyPr>
          <a:lstStyle/>
          <a:p>
            <a:pPr lvl="1" eaLnBrk="1" hangingPunct="1">
              <a:buClrTx/>
              <a:buFontTx/>
              <a:buChar char="•"/>
            </a:pPr>
            <a:r>
              <a:rPr lang="en-US" altLang="en-US" sz="2400" dirty="0" smtClean="0">
                <a:solidFill>
                  <a:srgbClr val="002060"/>
                </a:solidFill>
                <a:latin typeface="Calibri" panose="020F0502020204030204" pitchFamily="34" charset="0"/>
              </a:rPr>
              <a:t>Doctors     </a:t>
            </a:r>
          </a:p>
          <a:p>
            <a:pPr lvl="1" eaLnBrk="1" hangingPunct="1">
              <a:buClrTx/>
              <a:buFontTx/>
              <a:buChar char="•"/>
            </a:pPr>
            <a:r>
              <a:rPr lang="en-US" altLang="en-US" sz="2400" dirty="0" smtClean="0">
                <a:solidFill>
                  <a:srgbClr val="002060"/>
                </a:solidFill>
                <a:latin typeface="Calibri" panose="020F0502020204030204" pitchFamily="34" charset="0"/>
              </a:rPr>
              <a:t>Nurses (including Primary care and Treatment Room)</a:t>
            </a:r>
          </a:p>
          <a:p>
            <a:pPr lvl="1" eaLnBrk="1" hangingPunct="1">
              <a:buClrTx/>
              <a:buFontTx/>
              <a:buChar char="•"/>
            </a:pPr>
            <a:r>
              <a:rPr lang="en-US" altLang="en-US" sz="2400" dirty="0" smtClean="0">
                <a:solidFill>
                  <a:srgbClr val="002060"/>
                </a:solidFill>
                <a:latin typeface="Calibri" panose="020F0502020204030204" pitchFamily="34" charset="0"/>
              </a:rPr>
              <a:t>Pharmacist </a:t>
            </a:r>
          </a:p>
          <a:p>
            <a:pPr lvl="1" eaLnBrk="1" hangingPunct="1">
              <a:buClrTx/>
              <a:buFontTx/>
              <a:buChar char="•"/>
            </a:pPr>
            <a:r>
              <a:rPr lang="en-US" altLang="en-US" sz="2400" dirty="0" smtClean="0">
                <a:solidFill>
                  <a:srgbClr val="002060"/>
                </a:solidFill>
                <a:latin typeface="Calibri" panose="020F0502020204030204" pitchFamily="34" charset="0"/>
              </a:rPr>
              <a:t>Pharmacy Technician</a:t>
            </a:r>
          </a:p>
          <a:p>
            <a:pPr lvl="1" eaLnBrk="1" hangingPunct="1">
              <a:buClrTx/>
              <a:buFontTx/>
              <a:buChar char="•"/>
            </a:pPr>
            <a:r>
              <a:rPr lang="en-US" altLang="en-US" sz="2400" dirty="0" smtClean="0">
                <a:solidFill>
                  <a:srgbClr val="002060"/>
                </a:solidFill>
                <a:latin typeface="Calibri" panose="020F0502020204030204" pitchFamily="34" charset="0"/>
              </a:rPr>
              <a:t>Social Worker</a:t>
            </a:r>
          </a:p>
          <a:p>
            <a:pPr lvl="1" eaLnBrk="1" hangingPunct="1">
              <a:buClrTx/>
              <a:buFontTx/>
              <a:buChar char="•"/>
            </a:pPr>
            <a:r>
              <a:rPr lang="en-US" altLang="en-US" sz="2400" dirty="0" smtClean="0">
                <a:solidFill>
                  <a:srgbClr val="002060"/>
                </a:solidFill>
                <a:latin typeface="Calibri" panose="020F0502020204030204" pitchFamily="34" charset="0"/>
              </a:rPr>
              <a:t>Dietitian</a:t>
            </a:r>
          </a:p>
          <a:p>
            <a:pPr lvl="1" eaLnBrk="1" hangingPunct="1">
              <a:buClrTx/>
              <a:buFontTx/>
              <a:buChar char="•"/>
            </a:pPr>
            <a:r>
              <a:rPr lang="en-US" altLang="en-US" sz="2400" dirty="0" smtClean="0">
                <a:solidFill>
                  <a:srgbClr val="002060"/>
                </a:solidFill>
                <a:latin typeface="Calibri" panose="020F0502020204030204" pitchFamily="34" charset="0"/>
              </a:rPr>
              <a:t>Clerks  </a:t>
            </a:r>
          </a:p>
          <a:p>
            <a:pPr lvl="1" eaLnBrk="1" hangingPunct="1">
              <a:buClrTx/>
              <a:buFontTx/>
              <a:buChar char="•"/>
            </a:pPr>
            <a:r>
              <a:rPr lang="en-US" altLang="en-US" sz="2400" dirty="0" smtClean="0">
                <a:solidFill>
                  <a:srgbClr val="002060"/>
                </a:solidFill>
                <a:latin typeface="Calibri" panose="020F0502020204030204" pitchFamily="34" charset="0"/>
              </a:rPr>
              <a:t>Volunteers </a:t>
            </a:r>
          </a:p>
          <a:p>
            <a:pPr lvl="1" eaLnBrk="1" hangingPunct="1">
              <a:buFontTx/>
              <a:buNone/>
            </a:pPr>
            <a:endParaRPr lang="en-US" alt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853" y="2383971"/>
            <a:ext cx="3917730" cy="3374572"/>
          </a:xfrm>
          <a:prstGeom prst="rect">
            <a:avLst/>
          </a:prstGeom>
        </p:spPr>
      </p:pic>
    </p:spTree>
    <p:extLst>
      <p:ext uri="{BB962C8B-B14F-4D97-AF65-F5344CB8AC3E}">
        <p14:creationId xmlns:p14="http://schemas.microsoft.com/office/powerpoint/2010/main" val="3328703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393654" y="537450"/>
            <a:ext cx="4230429" cy="515938"/>
          </a:xfrm>
        </p:spPr>
        <p:txBody>
          <a:bodyPr>
            <a:noAutofit/>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Fever</a:t>
            </a:r>
          </a:p>
        </p:txBody>
      </p:sp>
      <p:sp>
        <p:nvSpPr>
          <p:cNvPr id="21507" name="Rectangle 3"/>
          <p:cNvSpPr>
            <a:spLocks noGrp="1" noChangeArrowheads="1"/>
          </p:cNvSpPr>
          <p:nvPr>
            <p:ph idx="1"/>
          </p:nvPr>
        </p:nvSpPr>
        <p:spPr>
          <a:xfrm>
            <a:off x="552893" y="1176437"/>
            <a:ext cx="8080744" cy="3799600"/>
          </a:xfrm>
        </p:spPr>
        <p:txBody>
          <a:bodyPr>
            <a:normAutofit fontScale="92500" lnSpcReduction="10000"/>
          </a:bodyPr>
          <a:lstStyle/>
          <a:p>
            <a:pPr eaLnBrk="1" hangingPunct="1"/>
            <a:r>
              <a:rPr lang="en-US" altLang="en-US" sz="3200" b="0" dirty="0" smtClean="0">
                <a:solidFill>
                  <a:srgbClr val="002060"/>
                </a:solidFill>
                <a:latin typeface="Calibri" panose="020F0502020204030204" pitchFamily="34" charset="0"/>
              </a:rPr>
              <a:t>Fever can indicate an infection  </a:t>
            </a:r>
          </a:p>
          <a:p>
            <a:pPr eaLnBrk="1" hangingPunct="1"/>
            <a:r>
              <a:rPr lang="en-US" altLang="en-US" sz="3200" b="0" dirty="0" smtClean="0">
                <a:solidFill>
                  <a:srgbClr val="002060"/>
                </a:solidFill>
                <a:latin typeface="Calibri" panose="020F0502020204030204" pitchFamily="34" charset="0"/>
              </a:rPr>
              <a:t>If your temperature rises above 38.1°C (100°F) for longer than 1 hour, you </a:t>
            </a:r>
            <a:r>
              <a:rPr lang="en-US" altLang="en-US" sz="3200" u="sng" dirty="0" smtClean="0">
                <a:solidFill>
                  <a:srgbClr val="FF0000"/>
                </a:solidFill>
                <a:latin typeface="Calibri" panose="020F0502020204030204" pitchFamily="34" charset="0"/>
              </a:rPr>
              <a:t>must go to the nearest Emergency </a:t>
            </a:r>
            <a:r>
              <a:rPr lang="en-CA" altLang="en-US" sz="3200" u="sng" dirty="0" smtClean="0">
                <a:solidFill>
                  <a:srgbClr val="FF0000"/>
                </a:solidFill>
                <a:latin typeface="Calibri" panose="020F0502020204030204" pitchFamily="34" charset="0"/>
              </a:rPr>
              <a:t>D</a:t>
            </a:r>
            <a:r>
              <a:rPr lang="en-US" altLang="en-US" sz="3200" u="sng" dirty="0" err="1" smtClean="0">
                <a:solidFill>
                  <a:srgbClr val="FF0000"/>
                </a:solidFill>
                <a:latin typeface="Calibri" panose="020F0502020204030204" pitchFamily="34" charset="0"/>
              </a:rPr>
              <a:t>epartment</a:t>
            </a:r>
            <a:endParaRPr lang="en-US" altLang="en-US" sz="3200" dirty="0" smtClean="0">
              <a:solidFill>
                <a:srgbClr val="FF0000"/>
              </a:solidFill>
              <a:latin typeface="Calibri" panose="020F0502020204030204" pitchFamily="34" charset="0"/>
            </a:endParaRPr>
          </a:p>
          <a:p>
            <a:pPr eaLnBrk="1" hangingPunct="1"/>
            <a:r>
              <a:rPr lang="en-US" altLang="en-US" sz="3200" b="0" dirty="0" smtClean="0">
                <a:solidFill>
                  <a:srgbClr val="002060"/>
                </a:solidFill>
                <a:latin typeface="Calibri" panose="020F0502020204030204" pitchFamily="34" charset="0"/>
              </a:rPr>
              <a:t>Do not self medicate with Tylenol or Advil and ignore the fever</a:t>
            </a:r>
          </a:p>
          <a:p>
            <a:pPr eaLnBrk="1" hangingPunct="1"/>
            <a:r>
              <a:rPr lang="en-US" altLang="en-US" sz="3200" b="0" dirty="0" smtClean="0">
                <a:solidFill>
                  <a:srgbClr val="002060"/>
                </a:solidFill>
                <a:latin typeface="Calibri" panose="020F0502020204030204" pitchFamily="34" charset="0"/>
              </a:rPr>
              <a:t>Present your “Fever Card” to the Emergency triage nurse </a:t>
            </a:r>
          </a:p>
          <a:p>
            <a:pPr eaLnBrk="1" hangingPunct="1">
              <a:buFontTx/>
              <a:buNone/>
            </a:pPr>
            <a:endParaRPr lang="en-US" altLang="en-US" dirty="0" smtClean="0"/>
          </a:p>
        </p:txBody>
      </p:sp>
    </p:spTree>
    <p:extLst>
      <p:ext uri="{BB962C8B-B14F-4D97-AF65-F5344CB8AC3E}">
        <p14:creationId xmlns:p14="http://schemas.microsoft.com/office/powerpoint/2010/main" val="31750816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12913" y="482969"/>
            <a:ext cx="6121400" cy="720725"/>
          </a:xfrm>
        </p:spPr>
        <p:txBody>
          <a:bodyPr>
            <a:noAutofit/>
          </a:bodyPr>
          <a:lstStyle/>
          <a:p>
            <a:pP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Low Platelet Count</a:t>
            </a:r>
          </a:p>
        </p:txBody>
      </p:sp>
      <p:sp>
        <p:nvSpPr>
          <p:cNvPr id="22531" name="Rectangle 3"/>
          <p:cNvSpPr>
            <a:spLocks noGrp="1" noChangeArrowheads="1"/>
          </p:cNvSpPr>
          <p:nvPr>
            <p:ph idx="1"/>
          </p:nvPr>
        </p:nvSpPr>
        <p:spPr>
          <a:xfrm>
            <a:off x="584791" y="1379734"/>
            <a:ext cx="7751135" cy="3266694"/>
          </a:xfrm>
        </p:spPr>
        <p:txBody>
          <a:bodyPr>
            <a:noAutofit/>
          </a:bodyPr>
          <a:lstStyle/>
          <a:p>
            <a:pPr eaLnBrk="1" hangingPunct="1"/>
            <a:r>
              <a:rPr lang="en-US" altLang="en-US" sz="3200" b="0" dirty="0" smtClean="0">
                <a:solidFill>
                  <a:srgbClr val="002060"/>
                </a:solidFill>
                <a:latin typeface="Calibri" panose="020F0502020204030204" pitchFamily="34" charset="0"/>
              </a:rPr>
              <a:t>Platelets play a major role in the clotting of blood</a:t>
            </a:r>
          </a:p>
          <a:p>
            <a:pPr eaLnBrk="1" hangingPunct="1"/>
            <a:r>
              <a:rPr lang="en-US" altLang="en-US" sz="3200" b="0" dirty="0" smtClean="0">
                <a:solidFill>
                  <a:srgbClr val="002060"/>
                </a:solidFill>
                <a:latin typeface="Calibri" panose="020F0502020204030204" pitchFamily="34" charset="0"/>
              </a:rPr>
              <a:t>If you have low platelet levels:</a:t>
            </a:r>
          </a:p>
          <a:p>
            <a:pPr lvl="2">
              <a:buClr>
                <a:srgbClr val="002060"/>
              </a:buClr>
              <a:buFont typeface="Arial" panose="020B0604020202020204" pitchFamily="34" charset="0"/>
              <a:buChar char="•"/>
            </a:pPr>
            <a:r>
              <a:rPr lang="en-US" altLang="en-US" sz="3200" dirty="0" smtClean="0">
                <a:solidFill>
                  <a:srgbClr val="002060"/>
                </a:solidFill>
                <a:latin typeface="Calibri" panose="020F0502020204030204" pitchFamily="34" charset="0"/>
              </a:rPr>
              <a:t>You may bruise more easily than normal</a:t>
            </a:r>
          </a:p>
          <a:p>
            <a:pPr lvl="2">
              <a:buClr>
                <a:srgbClr val="002060"/>
              </a:buClr>
              <a:buFont typeface="Arial" panose="020B0604020202020204" pitchFamily="34" charset="0"/>
              <a:buChar char="•"/>
            </a:pPr>
            <a:r>
              <a:rPr lang="en-US" altLang="en-US" sz="3200" dirty="0" smtClean="0">
                <a:solidFill>
                  <a:srgbClr val="002060"/>
                </a:solidFill>
                <a:latin typeface="Calibri" panose="020F0502020204030204" pitchFamily="34" charset="0"/>
              </a:rPr>
              <a:t>Cuts may bleed a little longer than usual</a:t>
            </a:r>
          </a:p>
          <a:p>
            <a:pPr lvl="2">
              <a:buClr>
                <a:srgbClr val="002060"/>
              </a:buClr>
              <a:buFont typeface="Arial" panose="020B0604020202020204" pitchFamily="34" charset="0"/>
              <a:buChar char="•"/>
            </a:pPr>
            <a:r>
              <a:rPr lang="en-US" altLang="en-US" sz="3200" dirty="0" smtClean="0">
                <a:solidFill>
                  <a:srgbClr val="002060"/>
                </a:solidFill>
                <a:latin typeface="Calibri" panose="020F0502020204030204" pitchFamily="34" charset="0"/>
              </a:rPr>
              <a:t>Petechiae and/or bleeding gums may develop</a:t>
            </a:r>
          </a:p>
        </p:txBody>
      </p:sp>
    </p:spTree>
    <p:extLst>
      <p:ext uri="{BB962C8B-B14F-4D97-AF65-F5344CB8AC3E}">
        <p14:creationId xmlns:p14="http://schemas.microsoft.com/office/powerpoint/2010/main" val="3136967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3406" y="336951"/>
            <a:ext cx="8329908" cy="865188"/>
          </a:xfrm>
        </p:spPr>
        <p:txBody>
          <a:bodyPr/>
          <a:lstStyle/>
          <a:p>
            <a:pP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Managing Low Platelet Count</a:t>
            </a:r>
          </a:p>
        </p:txBody>
      </p:sp>
      <p:sp>
        <p:nvSpPr>
          <p:cNvPr id="23555" name="Rectangle 3"/>
          <p:cNvSpPr>
            <a:spLocks noGrp="1" noChangeArrowheads="1"/>
          </p:cNvSpPr>
          <p:nvPr>
            <p:ph idx="1"/>
          </p:nvPr>
        </p:nvSpPr>
        <p:spPr>
          <a:xfrm>
            <a:off x="489098" y="1202139"/>
            <a:ext cx="8234216" cy="4018492"/>
          </a:xfrm>
        </p:spPr>
        <p:txBody>
          <a:bodyPr>
            <a:noAutofit/>
          </a:bodyPr>
          <a:lstStyle/>
          <a:p>
            <a:pPr eaLnBrk="1" hangingPunct="1">
              <a:buFont typeface="Wingdings" panose="05000000000000000000" pitchFamily="2" charset="2"/>
              <a:buChar char="ü"/>
            </a:pPr>
            <a:r>
              <a:rPr lang="en-US" altLang="en-US" sz="2600" b="0" dirty="0" smtClean="0">
                <a:solidFill>
                  <a:srgbClr val="002060"/>
                </a:solidFill>
                <a:latin typeface="Calibri" panose="020F0502020204030204" pitchFamily="34" charset="0"/>
              </a:rPr>
              <a:t>Handle sharp objects with care such as scissors or knives</a:t>
            </a:r>
          </a:p>
          <a:p>
            <a:pPr eaLnBrk="1" hangingPunct="1">
              <a:buFont typeface="Wingdings" panose="05000000000000000000" pitchFamily="2" charset="2"/>
              <a:buChar char="ü"/>
            </a:pPr>
            <a:r>
              <a:rPr lang="en-US" altLang="en-US" sz="2600" b="0" dirty="0" smtClean="0">
                <a:solidFill>
                  <a:srgbClr val="002060"/>
                </a:solidFill>
                <a:latin typeface="Calibri" panose="020F0502020204030204" pitchFamily="34" charset="0"/>
              </a:rPr>
              <a:t>Use a soft toothbrush   </a:t>
            </a:r>
          </a:p>
          <a:p>
            <a:pPr eaLnBrk="1" hangingPunct="1">
              <a:buFont typeface="Wingdings" panose="05000000000000000000" pitchFamily="2" charset="2"/>
              <a:buChar char="ü"/>
            </a:pPr>
            <a:r>
              <a:rPr lang="en-US" altLang="en-US" sz="2600" b="0" dirty="0" smtClean="0">
                <a:solidFill>
                  <a:srgbClr val="002060"/>
                </a:solidFill>
                <a:latin typeface="Calibri" panose="020F0502020204030204" pitchFamily="34" charset="0"/>
              </a:rPr>
              <a:t>Apply lotions and lubricants on dried, cracked skin and lips </a:t>
            </a:r>
          </a:p>
          <a:p>
            <a:pPr eaLnBrk="1" hangingPunct="1">
              <a:buFont typeface="Wingdings" panose="05000000000000000000" pitchFamily="2" charset="2"/>
              <a:buChar char="ü"/>
            </a:pPr>
            <a:r>
              <a:rPr lang="en-US" altLang="en-US" sz="2600" b="0" dirty="0" smtClean="0">
                <a:solidFill>
                  <a:srgbClr val="002060"/>
                </a:solidFill>
                <a:latin typeface="Calibri" panose="020F0502020204030204" pitchFamily="34" charset="0"/>
              </a:rPr>
              <a:t>Avoid physical activities that could cause injury </a:t>
            </a:r>
          </a:p>
          <a:p>
            <a:pPr eaLnBrk="1" hangingPunct="1">
              <a:buFont typeface="Wingdings" panose="05000000000000000000" pitchFamily="2" charset="2"/>
              <a:buChar char="ü"/>
            </a:pPr>
            <a:r>
              <a:rPr lang="en-US" altLang="en-US" sz="2600" b="0" dirty="0" smtClean="0">
                <a:solidFill>
                  <a:srgbClr val="002060"/>
                </a:solidFill>
                <a:latin typeface="Calibri" panose="020F0502020204030204" pitchFamily="34" charset="0"/>
              </a:rPr>
              <a:t>Use water-based lubricant during sexual intercourse</a:t>
            </a:r>
          </a:p>
          <a:p>
            <a:pPr eaLnBrk="1" hangingPunct="1">
              <a:buFont typeface="Wingdings" panose="05000000000000000000" pitchFamily="2" charset="2"/>
              <a:buChar char="ü"/>
            </a:pPr>
            <a:r>
              <a:rPr lang="en-US" altLang="en-US" sz="2600" b="0" dirty="0" smtClean="0">
                <a:solidFill>
                  <a:srgbClr val="002060"/>
                </a:solidFill>
                <a:latin typeface="Calibri" panose="020F0502020204030204" pitchFamily="34" charset="0"/>
              </a:rPr>
              <a:t>Avoid taking medications containing aspirin or ASA unless otherwise approved by your Oncologist</a:t>
            </a:r>
          </a:p>
        </p:txBody>
      </p:sp>
    </p:spTree>
    <p:extLst>
      <p:ext uri="{BB962C8B-B14F-4D97-AF65-F5344CB8AC3E}">
        <p14:creationId xmlns:p14="http://schemas.microsoft.com/office/powerpoint/2010/main" val="2360548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02758" y="412233"/>
            <a:ext cx="7775575" cy="792162"/>
          </a:xfrm>
        </p:spPr>
        <p:txBody>
          <a:bodyPr/>
          <a:lstStyle/>
          <a:p>
            <a:pP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Low Red Blood Cells Count</a:t>
            </a:r>
          </a:p>
        </p:txBody>
      </p:sp>
      <p:sp>
        <p:nvSpPr>
          <p:cNvPr id="24579" name="Rectangle 3"/>
          <p:cNvSpPr>
            <a:spLocks noGrp="1" noChangeArrowheads="1"/>
          </p:cNvSpPr>
          <p:nvPr>
            <p:ph idx="1"/>
          </p:nvPr>
        </p:nvSpPr>
        <p:spPr>
          <a:xfrm>
            <a:off x="802759" y="1464599"/>
            <a:ext cx="7416208" cy="3458275"/>
          </a:xfrm>
        </p:spPr>
        <p:txBody>
          <a:bodyPr>
            <a:normAutofit/>
          </a:bodyPr>
          <a:lstStyle/>
          <a:p>
            <a:pPr marL="457200" indent="-457200"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Red blood cells carry oxygen throughout the body</a:t>
            </a:r>
          </a:p>
          <a:p>
            <a:pPr marL="457200" indent="-457200"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Can cause shortness of breath, fatigue or lightheadedness</a:t>
            </a:r>
          </a:p>
          <a:p>
            <a:pPr marL="457200" indent="-457200"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In some instances, a blood transfusion may be required</a:t>
            </a:r>
          </a:p>
          <a:p>
            <a:pPr eaLnBrk="1" hangingPunct="1">
              <a:buFont typeface="Arial" panose="020B0604020202020204" pitchFamily="34" charset="0"/>
              <a:buChar char="•"/>
            </a:pPr>
            <a:endParaRPr lang="en-US" altLang="en-US" dirty="0" smtClean="0"/>
          </a:p>
        </p:txBody>
      </p:sp>
    </p:spTree>
    <p:extLst>
      <p:ext uri="{BB962C8B-B14F-4D97-AF65-F5344CB8AC3E}">
        <p14:creationId xmlns:p14="http://schemas.microsoft.com/office/powerpoint/2010/main" val="2416715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86468" y="475907"/>
            <a:ext cx="5635058" cy="803275"/>
          </a:xfrm>
        </p:spPr>
        <p:txBody>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Fatigue</a:t>
            </a:r>
          </a:p>
        </p:txBody>
      </p:sp>
      <p:sp>
        <p:nvSpPr>
          <p:cNvPr id="25603" name="Rectangle 3"/>
          <p:cNvSpPr>
            <a:spLocks noGrp="1" noChangeArrowheads="1"/>
          </p:cNvSpPr>
          <p:nvPr>
            <p:ph idx="1"/>
          </p:nvPr>
        </p:nvSpPr>
        <p:spPr>
          <a:xfrm>
            <a:off x="850605" y="1434928"/>
            <a:ext cx="7825561" cy="2541058"/>
          </a:xfrm>
        </p:spPr>
        <p:txBody>
          <a:bodyPr>
            <a:noAutofit/>
          </a:bodyPr>
          <a:lstStyle/>
          <a:p>
            <a:pPr eaLnBrk="1" hangingPunct="1"/>
            <a:r>
              <a:rPr lang="en-US" altLang="en-US" sz="3200" b="0" dirty="0" smtClean="0">
                <a:solidFill>
                  <a:srgbClr val="002060"/>
                </a:solidFill>
                <a:latin typeface="Calibri" panose="020F0502020204030204" pitchFamily="34" charset="0"/>
              </a:rPr>
              <a:t>Common side effect of cancer and many chemotherapy treatments</a:t>
            </a:r>
          </a:p>
          <a:p>
            <a:pPr eaLnBrk="1" hangingPunct="1"/>
            <a:r>
              <a:rPr lang="en-US" altLang="en-US" sz="3200" b="0" dirty="0" smtClean="0">
                <a:solidFill>
                  <a:srgbClr val="002060"/>
                </a:solidFill>
                <a:latin typeface="Calibri" panose="020F0502020204030204" pitchFamily="34" charset="0"/>
              </a:rPr>
              <a:t>Described as a feeling of tiredness that keeps one from doing the things one normally does or wants to do</a:t>
            </a:r>
          </a:p>
        </p:txBody>
      </p:sp>
      <p:pic>
        <p:nvPicPr>
          <p:cNvPr id="9219" name="Picture 3" descr="C:\Users\pearce_t\AppData\Local\Microsoft\Windows\Temporary Internet Files\Content.IE5\E7PORL3Q\Dog Tir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678" y="3725050"/>
            <a:ext cx="3634488" cy="242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514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71600" y="541128"/>
            <a:ext cx="6751674" cy="731838"/>
          </a:xfrm>
        </p:spPr>
        <p:txBody>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Managing Fatigue</a:t>
            </a:r>
          </a:p>
        </p:txBody>
      </p:sp>
      <p:sp>
        <p:nvSpPr>
          <p:cNvPr id="26627" name="Rectangle 3"/>
          <p:cNvSpPr>
            <a:spLocks noGrp="1" noChangeArrowheads="1"/>
          </p:cNvSpPr>
          <p:nvPr>
            <p:ph idx="1"/>
          </p:nvPr>
        </p:nvSpPr>
        <p:spPr>
          <a:xfrm>
            <a:off x="627321" y="1432454"/>
            <a:ext cx="7921256" cy="3062286"/>
          </a:xfrm>
        </p:spPr>
        <p:txBody>
          <a:bodyPr>
            <a:noAutofit/>
          </a:bodyPr>
          <a:lstStyle/>
          <a:p>
            <a:pPr eaLnBrk="1" hangingPunct="1">
              <a:buFont typeface="Wingdings" panose="05000000000000000000" pitchFamily="2" charset="2"/>
              <a:buChar char="ü"/>
            </a:pPr>
            <a:r>
              <a:rPr lang="en-US" altLang="en-US" sz="3200" b="0" dirty="0" smtClean="0">
                <a:solidFill>
                  <a:srgbClr val="002060"/>
                </a:solidFill>
              </a:rPr>
              <a:t>Pace yourself</a:t>
            </a:r>
          </a:p>
          <a:p>
            <a:pPr eaLnBrk="1" hangingPunct="1">
              <a:buFont typeface="Wingdings" panose="05000000000000000000" pitchFamily="2" charset="2"/>
              <a:buChar char="ü"/>
            </a:pPr>
            <a:r>
              <a:rPr lang="en-US" altLang="en-US" sz="3200" b="0" dirty="0" smtClean="0">
                <a:solidFill>
                  <a:srgbClr val="002060"/>
                </a:solidFill>
              </a:rPr>
              <a:t>Plan rest periods in between activities</a:t>
            </a:r>
          </a:p>
          <a:p>
            <a:pPr eaLnBrk="1" hangingPunct="1">
              <a:buFont typeface="Wingdings" panose="05000000000000000000" pitchFamily="2" charset="2"/>
              <a:buChar char="ü"/>
            </a:pPr>
            <a:r>
              <a:rPr lang="en-US" altLang="en-US" sz="3200" b="0" dirty="0" smtClean="0">
                <a:solidFill>
                  <a:srgbClr val="002060"/>
                </a:solidFill>
              </a:rPr>
              <a:t>Try to continue with your normal activities as much as possible</a:t>
            </a:r>
          </a:p>
          <a:p>
            <a:pPr eaLnBrk="1" hangingPunct="1">
              <a:buFont typeface="Wingdings" panose="05000000000000000000" pitchFamily="2" charset="2"/>
              <a:buChar char="ü"/>
            </a:pPr>
            <a:r>
              <a:rPr lang="en-US" altLang="en-US" sz="3200" b="0" dirty="0" smtClean="0">
                <a:solidFill>
                  <a:srgbClr val="002060"/>
                </a:solidFill>
              </a:rPr>
              <a:t>Too much rest can decrease energy levels  </a:t>
            </a:r>
          </a:p>
        </p:txBody>
      </p:sp>
    </p:spTree>
    <p:extLst>
      <p:ext uri="{BB962C8B-B14F-4D97-AF65-F5344CB8AC3E}">
        <p14:creationId xmlns:p14="http://schemas.microsoft.com/office/powerpoint/2010/main" val="400520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89098" y="628157"/>
            <a:ext cx="8420986" cy="658813"/>
          </a:xfrm>
        </p:spPr>
        <p:txBody>
          <a:bodyPr>
            <a:noAutofit/>
          </a:bodyPr>
          <a:lstStyle/>
          <a:p>
            <a:pP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Managing Fatigue </a:t>
            </a:r>
            <a:r>
              <a:rPr lang="en-US" altLang="en-US" sz="3600" b="1" dirty="0" smtClean="0">
                <a:solidFill>
                  <a:srgbClr val="002060"/>
                </a:solidFill>
                <a:latin typeface="Calibri" panose="020F0502020204030204" pitchFamily="34" charset="0"/>
                <a:cs typeface="Times New Roman" panose="02020603050405020304" pitchFamily="18" charset="0"/>
              </a:rPr>
              <a:t>(Continued)</a:t>
            </a:r>
          </a:p>
        </p:txBody>
      </p:sp>
      <p:sp>
        <p:nvSpPr>
          <p:cNvPr id="27651" name="Rectangle 3"/>
          <p:cNvSpPr>
            <a:spLocks noGrp="1" noChangeArrowheads="1"/>
          </p:cNvSpPr>
          <p:nvPr>
            <p:ph idx="1"/>
          </p:nvPr>
        </p:nvSpPr>
        <p:spPr>
          <a:xfrm>
            <a:off x="212652" y="1552357"/>
            <a:ext cx="5964865" cy="3108844"/>
          </a:xfrm>
        </p:spPr>
        <p:txBody>
          <a:bodyPr/>
          <a:lstStyle/>
          <a:p>
            <a:pPr eaLnBrk="1" hangingPunct="1">
              <a:buFont typeface="Wingdings" panose="05000000000000000000" pitchFamily="2" charset="2"/>
              <a:buChar char="ü"/>
            </a:pPr>
            <a:r>
              <a:rPr lang="en-US" altLang="en-US" sz="3200" b="0" dirty="0" smtClean="0">
                <a:solidFill>
                  <a:srgbClr val="002060"/>
                </a:solidFill>
                <a:latin typeface="Calibri" panose="020F0502020204030204" pitchFamily="34" charset="0"/>
              </a:rPr>
              <a:t>Exercise regularly e.g. short walks </a:t>
            </a:r>
          </a:p>
          <a:p>
            <a:pPr eaLnBrk="1" hangingPunct="1">
              <a:buFont typeface="Wingdings" panose="05000000000000000000" pitchFamily="2" charset="2"/>
              <a:buChar char="ü"/>
            </a:pPr>
            <a:r>
              <a:rPr lang="en-US" altLang="en-US" sz="3200" b="0" dirty="0" smtClean="0">
                <a:solidFill>
                  <a:srgbClr val="002060"/>
                </a:solidFill>
                <a:latin typeface="Calibri" panose="020F0502020204030204" pitchFamily="34" charset="0"/>
              </a:rPr>
              <a:t>Drink plenty of fluids </a:t>
            </a:r>
          </a:p>
          <a:p>
            <a:pPr eaLnBrk="1" hangingPunct="1">
              <a:buFont typeface="Wingdings" panose="05000000000000000000" pitchFamily="2" charset="2"/>
              <a:buChar char="ü"/>
            </a:pPr>
            <a:r>
              <a:rPr lang="en-US" altLang="en-US" sz="3200" b="0" dirty="0" smtClean="0">
                <a:solidFill>
                  <a:srgbClr val="002060"/>
                </a:solidFill>
                <a:latin typeface="Calibri" panose="020F0502020204030204" pitchFamily="34" charset="0"/>
              </a:rPr>
              <a:t>Eat nutritious foods high in calories</a:t>
            </a:r>
          </a:p>
          <a:p>
            <a:pPr eaLnBrk="1" hangingPunct="1">
              <a:buFontTx/>
              <a:buNone/>
            </a:pPr>
            <a:endParaRPr lang="en-US" altLang="en-US" sz="3600" dirty="0" smtClean="0"/>
          </a:p>
        </p:txBody>
      </p:sp>
      <p:pic>
        <p:nvPicPr>
          <p:cNvPr id="10242" name="Picture 2" descr="C:\Users\pearce_t\AppData\Local\Microsoft\Windows\Temporary Internet Files\Content.IE5\E7PORL3Q\health-and-fitnes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871" y="1864835"/>
            <a:ext cx="3421690" cy="246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290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a:xfrm>
            <a:off x="669851" y="1252537"/>
            <a:ext cx="7878726" cy="3638439"/>
          </a:xfrm>
        </p:spPr>
        <p:txBody>
          <a:bodyPr>
            <a:normAutofit fontScale="92500" lnSpcReduction="20000"/>
          </a:bodyPr>
          <a:lstStyle/>
          <a:p>
            <a:pPr marL="457200" indent="-457200" eaLnBrk="1" hangingPunct="1">
              <a:buFont typeface="Wingdings" panose="05000000000000000000" pitchFamily="2" charset="2"/>
              <a:buChar char="ü"/>
            </a:pPr>
            <a:r>
              <a:rPr lang="en-US" altLang="en-US" sz="3200" b="0" dirty="0" smtClean="0">
                <a:solidFill>
                  <a:srgbClr val="002060"/>
                </a:solidFill>
                <a:latin typeface="Calibri" panose="020F0502020204030204" pitchFamily="34" charset="0"/>
              </a:rPr>
              <a:t>Let others help with meal preparation, housework or errands </a:t>
            </a:r>
          </a:p>
          <a:p>
            <a:pPr marL="457200" indent="-457200" eaLnBrk="1" hangingPunct="1">
              <a:buFont typeface="Wingdings" panose="05000000000000000000" pitchFamily="2" charset="2"/>
              <a:buChar char="ü"/>
            </a:pPr>
            <a:r>
              <a:rPr lang="en-US" altLang="en-US" sz="3200" b="0" dirty="0" smtClean="0">
                <a:solidFill>
                  <a:srgbClr val="002060"/>
                </a:solidFill>
                <a:latin typeface="Calibri" panose="020F0502020204030204" pitchFamily="34" charset="0"/>
              </a:rPr>
              <a:t>Do not push yourself to do more than you feel you can manage</a:t>
            </a:r>
          </a:p>
          <a:p>
            <a:pPr marL="457200" indent="-457200" eaLnBrk="1" hangingPunct="1">
              <a:buFont typeface="Wingdings" panose="05000000000000000000" pitchFamily="2" charset="2"/>
              <a:buChar char="ü"/>
            </a:pPr>
            <a:r>
              <a:rPr lang="en-US" altLang="en-US" sz="3200" b="0" dirty="0" smtClean="0">
                <a:solidFill>
                  <a:srgbClr val="002060"/>
                </a:solidFill>
                <a:latin typeface="Calibri" panose="020F0502020204030204" pitchFamily="34" charset="0"/>
              </a:rPr>
              <a:t>Include activities that are enjoyable </a:t>
            </a:r>
          </a:p>
          <a:p>
            <a:pPr lvl="3" eaLnBrk="1" hangingPunct="1">
              <a:buClr>
                <a:srgbClr val="002060"/>
              </a:buClr>
              <a:buFont typeface="Wingdings" panose="05000000000000000000" pitchFamily="2" charset="2"/>
              <a:buChar char="ü"/>
            </a:pPr>
            <a:r>
              <a:rPr lang="en-US" altLang="en-US" sz="3200" dirty="0" smtClean="0">
                <a:solidFill>
                  <a:srgbClr val="002060"/>
                </a:solidFill>
                <a:latin typeface="Calibri" panose="020F0502020204030204" pitchFamily="34" charset="0"/>
              </a:rPr>
              <a:t>listening to music</a:t>
            </a:r>
          </a:p>
          <a:p>
            <a:pPr lvl="3" eaLnBrk="1" hangingPunct="1">
              <a:buClr>
                <a:srgbClr val="002060"/>
              </a:buClr>
              <a:buFont typeface="Wingdings" panose="05000000000000000000" pitchFamily="2" charset="2"/>
              <a:buChar char="ü"/>
            </a:pPr>
            <a:r>
              <a:rPr lang="en-US" altLang="en-US" sz="3200" dirty="0" smtClean="0">
                <a:solidFill>
                  <a:srgbClr val="002060"/>
                </a:solidFill>
                <a:latin typeface="Calibri" panose="020F0502020204030204" pitchFamily="34" charset="0"/>
              </a:rPr>
              <a:t>visiting with friends </a:t>
            </a:r>
          </a:p>
          <a:p>
            <a:pPr lvl="3" eaLnBrk="1" hangingPunct="1">
              <a:buClr>
                <a:srgbClr val="002060"/>
              </a:buClr>
              <a:buFont typeface="Wingdings" panose="05000000000000000000" pitchFamily="2" charset="2"/>
              <a:buChar char="ü"/>
            </a:pPr>
            <a:r>
              <a:rPr lang="en-US" altLang="en-US" sz="3200" dirty="0" smtClean="0">
                <a:solidFill>
                  <a:srgbClr val="002060"/>
                </a:solidFill>
                <a:latin typeface="Calibri" panose="020F0502020204030204" pitchFamily="34" charset="0"/>
              </a:rPr>
              <a:t>puttering in the garden </a:t>
            </a:r>
          </a:p>
          <a:p>
            <a:pPr eaLnBrk="1" hangingPunct="1">
              <a:buFont typeface="Wingdings" panose="05000000000000000000" pitchFamily="2" charset="2"/>
              <a:buChar char="ü"/>
            </a:pPr>
            <a:endParaRPr lang="en-US" altLang="en-US" dirty="0" smtClean="0"/>
          </a:p>
          <a:p>
            <a:pPr marL="457200" indent="-457200" eaLnBrk="1" hangingPunct="1">
              <a:buFont typeface="Wingdings" panose="05000000000000000000" pitchFamily="2" charset="2"/>
              <a:buChar char="ü"/>
            </a:pPr>
            <a:endParaRPr lang="en-US" altLang="en-US" sz="2800" dirty="0" smtClean="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16" y="280856"/>
            <a:ext cx="814546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68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84521" y="416910"/>
            <a:ext cx="7325636" cy="803275"/>
          </a:xfrm>
        </p:spPr>
        <p:txBody>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Gastro-Intestinal Tract</a:t>
            </a:r>
          </a:p>
        </p:txBody>
      </p:sp>
      <p:sp>
        <p:nvSpPr>
          <p:cNvPr id="29699" name="Rectangle 3"/>
          <p:cNvSpPr>
            <a:spLocks noGrp="1" noChangeArrowheads="1"/>
          </p:cNvSpPr>
          <p:nvPr>
            <p:ph idx="1"/>
          </p:nvPr>
        </p:nvSpPr>
        <p:spPr>
          <a:xfrm>
            <a:off x="818707" y="1420232"/>
            <a:ext cx="4795284" cy="2099734"/>
          </a:xfrm>
        </p:spPr>
        <p:txBody>
          <a:bodyPr>
            <a:normAutofit fontScale="62500" lnSpcReduction="20000"/>
          </a:bodyPr>
          <a:lstStyle/>
          <a:p>
            <a:pPr marL="457200" lvl="1" indent="0">
              <a:buNone/>
            </a:pPr>
            <a:r>
              <a:rPr lang="en-US" altLang="en-US" sz="4500" dirty="0" smtClean="0">
                <a:solidFill>
                  <a:srgbClr val="002060"/>
                </a:solidFill>
                <a:latin typeface="Calibri" panose="020F0502020204030204" pitchFamily="34" charset="0"/>
                <a:cs typeface="Arial" panose="020B0604020202020204" pitchFamily="34" charset="0"/>
              </a:rPr>
              <a:t>Includes:</a:t>
            </a:r>
          </a:p>
          <a:p>
            <a:pPr marL="457200" lvl="1" indent="0">
              <a:buNone/>
            </a:pPr>
            <a:endParaRPr lang="en-US" altLang="en-US" sz="3500" dirty="0" smtClean="0">
              <a:solidFill>
                <a:srgbClr val="002060"/>
              </a:solidFill>
              <a:latin typeface="Calibri" panose="020F0502020204030204" pitchFamily="34" charset="0"/>
              <a:cs typeface="Arial" panose="020B0604020202020204" pitchFamily="34" charset="0"/>
            </a:endParaRPr>
          </a:p>
          <a:p>
            <a:pPr lvl="1" eaLnBrk="1" hangingPunct="1">
              <a:buClr>
                <a:srgbClr val="002060"/>
              </a:buClr>
              <a:buFontTx/>
              <a:buChar char="•"/>
            </a:pPr>
            <a:r>
              <a:rPr lang="en-US" altLang="en-US" sz="3500" dirty="0" smtClean="0">
                <a:solidFill>
                  <a:srgbClr val="002060"/>
                </a:solidFill>
                <a:latin typeface="Calibri" panose="020F0502020204030204" pitchFamily="34" charset="0"/>
                <a:cs typeface="Arial" panose="020B0604020202020204" pitchFamily="34" charset="0"/>
              </a:rPr>
              <a:t>Inside the mouth	•  Stomach</a:t>
            </a:r>
          </a:p>
          <a:p>
            <a:pPr lvl="1" eaLnBrk="1" hangingPunct="1">
              <a:buClr>
                <a:srgbClr val="002060"/>
              </a:buClr>
              <a:buFontTx/>
              <a:buChar char="•"/>
            </a:pPr>
            <a:r>
              <a:rPr lang="en-US" altLang="en-US" sz="3500" dirty="0" smtClean="0">
                <a:solidFill>
                  <a:srgbClr val="002060"/>
                </a:solidFill>
                <a:latin typeface="Calibri" panose="020F0502020204030204" pitchFamily="34" charset="0"/>
                <a:cs typeface="Arial" panose="020B0604020202020204" pitchFamily="34" charset="0"/>
              </a:rPr>
              <a:t>Lips 			•  Intestines</a:t>
            </a:r>
          </a:p>
          <a:p>
            <a:pPr lvl="1" eaLnBrk="1" hangingPunct="1">
              <a:buClr>
                <a:srgbClr val="002060"/>
              </a:buClr>
              <a:buFontTx/>
              <a:buChar char="•"/>
            </a:pPr>
            <a:r>
              <a:rPr lang="en-US" altLang="en-US" sz="3500" dirty="0" smtClean="0">
                <a:solidFill>
                  <a:srgbClr val="002060"/>
                </a:solidFill>
                <a:latin typeface="Calibri" panose="020F0502020204030204" pitchFamily="34" charset="0"/>
                <a:cs typeface="Arial" panose="020B0604020202020204" pitchFamily="34" charset="0"/>
              </a:rPr>
              <a:t>Tongue 		•  Rectum </a:t>
            </a:r>
          </a:p>
          <a:p>
            <a:pPr lvl="1" eaLnBrk="1" hangingPunct="1">
              <a:buClr>
                <a:srgbClr val="002060"/>
              </a:buClr>
              <a:buFontTx/>
              <a:buChar char="•"/>
            </a:pPr>
            <a:r>
              <a:rPr lang="en-US" altLang="en-US" sz="3500" dirty="0" smtClean="0">
                <a:solidFill>
                  <a:srgbClr val="002060"/>
                </a:solidFill>
                <a:latin typeface="Calibri" panose="020F0502020204030204" pitchFamily="34" charset="0"/>
                <a:cs typeface="Arial" panose="020B0604020202020204" pitchFamily="34" charset="0"/>
              </a:rPr>
              <a:t>Throat 		•  Anus</a:t>
            </a:r>
            <a:endParaRPr lang="en-US" altLang="en-US" sz="3500" dirty="0" smtClean="0">
              <a:solidFill>
                <a:srgbClr val="002060"/>
              </a:solidFill>
              <a:latin typeface="Calibri" panose="020F0502020204030204" pitchFamily="34" charset="0"/>
            </a:endParaRPr>
          </a:p>
          <a:p>
            <a:pPr lvl="1" eaLnBrk="1" hangingPunct="1">
              <a:buFontTx/>
              <a:buNone/>
            </a:pPr>
            <a:endParaRPr lang="en-US" altLang="en-US" dirty="0" smtClean="0"/>
          </a:p>
        </p:txBody>
      </p:sp>
      <p:sp>
        <p:nvSpPr>
          <p:cNvPr id="2" name="TextBox 1"/>
          <p:cNvSpPr txBox="1"/>
          <p:nvPr/>
        </p:nvSpPr>
        <p:spPr>
          <a:xfrm>
            <a:off x="467832" y="3716668"/>
            <a:ext cx="5064655" cy="1015663"/>
          </a:xfrm>
          <a:prstGeom prst="rect">
            <a:avLst/>
          </a:prstGeom>
          <a:noFill/>
        </p:spPr>
        <p:txBody>
          <a:bodyPr wrap="square" rtlCol="0">
            <a:spAutoFit/>
          </a:bodyPr>
          <a:lstStyle/>
          <a:p>
            <a:r>
              <a:rPr lang="en-US" altLang="en-US" sz="2000" dirty="0">
                <a:solidFill>
                  <a:srgbClr val="002060"/>
                </a:solidFill>
                <a:latin typeface="Calibri" panose="020F0502020204030204" pitchFamily="34" charset="0"/>
                <a:cs typeface="Arial" panose="020B0604020202020204" pitchFamily="34" charset="0"/>
              </a:rPr>
              <a:t>These areas are lined with fast growing cells which can be damaged by </a:t>
            </a:r>
            <a:r>
              <a:rPr lang="en-US" altLang="en-US" sz="2000" dirty="0" smtClean="0">
                <a:solidFill>
                  <a:srgbClr val="002060"/>
                </a:solidFill>
                <a:latin typeface="Calibri" panose="020F0502020204030204" pitchFamily="34" charset="0"/>
                <a:cs typeface="Arial" panose="020B0604020202020204" pitchFamily="34" charset="0"/>
              </a:rPr>
              <a:t>chemotherapy.</a:t>
            </a:r>
            <a:endParaRPr lang="en-US" altLang="en-US" sz="2000" dirty="0">
              <a:solidFill>
                <a:srgbClr val="002060"/>
              </a:solidFill>
              <a:latin typeface="Calibri" panose="020F0502020204030204" pitchFamily="34" charset="0"/>
              <a:cs typeface="Arial" panose="020B0604020202020204" pitchFamily="34" charset="0"/>
            </a:endParaRPr>
          </a:p>
          <a:p>
            <a:r>
              <a:rPr lang="en-US" altLang="en-US" sz="2000" dirty="0">
                <a:solidFill>
                  <a:srgbClr val="002060"/>
                </a:solidFill>
                <a:latin typeface="Calibri" panose="020F0502020204030204" pitchFamily="34" charset="0"/>
                <a:cs typeface="Arial" panose="020B0604020202020204" pitchFamily="34" charset="0"/>
              </a:rPr>
              <a:t>Changes in bowel habits may occur</a:t>
            </a:r>
          </a:p>
        </p:txBody>
      </p:sp>
      <p:pic>
        <p:nvPicPr>
          <p:cNvPr id="12291" name="Picture 3" descr="C:\Users\pearce_t\AppData\Local\Microsoft\Windows\Temporary Internet Files\Content.IE5\E7PORL3Q\398px-Digestive_system_simplified.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152" y="1028707"/>
            <a:ext cx="37909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42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93987" y="479173"/>
            <a:ext cx="4457687" cy="731838"/>
          </a:xfrm>
        </p:spPr>
        <p:txBody>
          <a:bodyPr>
            <a:noAutofit/>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Diarrhea</a:t>
            </a:r>
          </a:p>
        </p:txBody>
      </p:sp>
      <p:sp>
        <p:nvSpPr>
          <p:cNvPr id="30723" name="Rectangle 3"/>
          <p:cNvSpPr>
            <a:spLocks noGrp="1" noChangeArrowheads="1"/>
          </p:cNvSpPr>
          <p:nvPr>
            <p:ph idx="1"/>
          </p:nvPr>
        </p:nvSpPr>
        <p:spPr>
          <a:xfrm>
            <a:off x="1073888" y="1531088"/>
            <a:ext cx="7028121" cy="2990112"/>
          </a:xfrm>
        </p:spPr>
        <p:txBody>
          <a:bodyPr>
            <a:noAutofit/>
          </a:bodyPr>
          <a:lstStyle/>
          <a:p>
            <a:pPr eaLnBrk="1" hangingPunct="1"/>
            <a:endParaRPr lang="en-US" altLang="en-US" sz="1100" dirty="0" smtClean="0"/>
          </a:p>
          <a:p>
            <a:pPr eaLnBrk="1" hangingPunct="1"/>
            <a:r>
              <a:rPr lang="en-US" altLang="en-US" sz="3200" b="0" dirty="0" smtClean="0">
                <a:solidFill>
                  <a:srgbClr val="002060"/>
                </a:solidFill>
                <a:latin typeface="Calibri" panose="020F0502020204030204" pitchFamily="34" charset="0"/>
              </a:rPr>
              <a:t>More than 4-6 loose bowel movements a day, lasting longer than 1-2 days</a:t>
            </a:r>
          </a:p>
          <a:p>
            <a:pPr eaLnBrk="1" hangingPunct="1"/>
            <a:r>
              <a:rPr lang="en-US" altLang="en-US" sz="3200" b="0" dirty="0" smtClean="0">
                <a:solidFill>
                  <a:srgbClr val="002060"/>
                </a:solidFill>
                <a:latin typeface="Calibri" panose="020F0502020204030204" pitchFamily="34" charset="0"/>
              </a:rPr>
              <a:t>Notify your Primary Care Nurse if you have severe diarrhea and medication may be prescribed</a:t>
            </a:r>
          </a:p>
        </p:txBody>
      </p:sp>
    </p:spTree>
    <p:extLst>
      <p:ext uri="{BB962C8B-B14F-4D97-AF65-F5344CB8AC3E}">
        <p14:creationId xmlns:p14="http://schemas.microsoft.com/office/powerpoint/2010/main" val="474888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idx="1"/>
          </p:nvPr>
        </p:nvSpPr>
        <p:spPr>
          <a:xfrm>
            <a:off x="946291" y="1514869"/>
            <a:ext cx="7282564" cy="3482433"/>
          </a:xfrm>
        </p:spPr>
        <p:txBody>
          <a:bodyPr>
            <a:noAutofit/>
          </a:bodyPr>
          <a:lstStyle/>
          <a:p>
            <a:pPr marL="457200" indent="-457200" eaLnBrk="1" hangingPunct="1">
              <a:buFont typeface="Wingdings" panose="05000000000000000000" pitchFamily="2" charset="2"/>
              <a:buChar char="Ø"/>
            </a:pPr>
            <a:r>
              <a:rPr lang="en-US" altLang="en-US" sz="3200" b="0" dirty="0" smtClean="0">
                <a:solidFill>
                  <a:srgbClr val="002060"/>
                </a:solidFill>
                <a:latin typeface="Calibri" panose="020F0502020204030204" pitchFamily="34" charset="0"/>
              </a:rPr>
              <a:t>Don’t try to remember everything</a:t>
            </a:r>
          </a:p>
          <a:p>
            <a:pPr marL="457200" indent="-457200" eaLnBrk="1" hangingPunct="1">
              <a:buFont typeface="Wingdings" panose="05000000000000000000" pitchFamily="2" charset="2"/>
              <a:buChar char="Ø"/>
            </a:pPr>
            <a:r>
              <a:rPr lang="en-US" altLang="en-US" sz="3200" b="0" dirty="0" smtClean="0">
                <a:solidFill>
                  <a:srgbClr val="002060"/>
                </a:solidFill>
                <a:latin typeface="Calibri" panose="020F0502020204030204" pitchFamily="34" charset="0"/>
              </a:rPr>
              <a:t>Information overload can occur</a:t>
            </a:r>
          </a:p>
          <a:p>
            <a:pPr marL="457200" indent="-457200" eaLnBrk="1" hangingPunct="1">
              <a:buFont typeface="Wingdings" panose="05000000000000000000" pitchFamily="2" charset="2"/>
              <a:buChar char="Ø"/>
            </a:pPr>
            <a:r>
              <a:rPr lang="en-US" altLang="en-US" sz="3200" b="0" dirty="0" smtClean="0">
                <a:solidFill>
                  <a:srgbClr val="002060"/>
                </a:solidFill>
                <a:latin typeface="Calibri" panose="020F0502020204030204" pitchFamily="34" charset="0"/>
              </a:rPr>
              <a:t>Information will be reinforced </a:t>
            </a:r>
          </a:p>
          <a:p>
            <a:pPr marL="457200" indent="-457200" eaLnBrk="1" hangingPunct="1">
              <a:buFont typeface="Wingdings" panose="05000000000000000000" pitchFamily="2" charset="2"/>
              <a:buChar char="Ø"/>
            </a:pPr>
            <a:r>
              <a:rPr lang="en-US" altLang="en-US" sz="3200" b="0" dirty="0" smtClean="0">
                <a:solidFill>
                  <a:srgbClr val="002060"/>
                </a:solidFill>
                <a:latin typeface="Calibri" panose="020F0502020204030204" pitchFamily="34" charset="0"/>
              </a:rPr>
              <a:t>Take notes</a:t>
            </a:r>
          </a:p>
          <a:p>
            <a:pPr marL="457200" indent="-457200" eaLnBrk="1" hangingPunct="1">
              <a:buFont typeface="Wingdings" panose="05000000000000000000" pitchFamily="2" charset="2"/>
              <a:buChar char="Ø"/>
            </a:pPr>
            <a:r>
              <a:rPr lang="en-US" altLang="en-US" sz="3200" b="0" dirty="0" smtClean="0">
                <a:solidFill>
                  <a:srgbClr val="002060"/>
                </a:solidFill>
                <a:latin typeface="Calibri" panose="020F0502020204030204" pitchFamily="34" charset="0"/>
              </a:rPr>
              <a:t>Write down questions &amp; bring to your next appointment</a:t>
            </a:r>
          </a:p>
        </p:txBody>
      </p:sp>
      <p:sp>
        <p:nvSpPr>
          <p:cNvPr id="56323" name="Text Box 3"/>
          <p:cNvSpPr txBox="1">
            <a:spLocks noChangeArrowheads="1"/>
          </p:cNvSpPr>
          <p:nvPr/>
        </p:nvSpPr>
        <p:spPr bwMode="auto">
          <a:xfrm>
            <a:off x="971550" y="404813"/>
            <a:ext cx="741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b="1">
                <a:solidFill>
                  <a:srgbClr val="6699FF"/>
                </a:solidFill>
                <a:latin typeface="Times New Roman" pitchFamily="18" charset="0"/>
              </a:defRPr>
            </a:lvl1pPr>
            <a:lvl2pPr marL="742950" indent="-285750" eaLnBrk="0" hangingPunct="0">
              <a:defRPr sz="3600" b="1">
                <a:solidFill>
                  <a:srgbClr val="6699FF"/>
                </a:solidFill>
                <a:latin typeface="Times New Roman" pitchFamily="18" charset="0"/>
              </a:defRPr>
            </a:lvl2pPr>
            <a:lvl3pPr marL="1143000" indent="-228600" eaLnBrk="0" hangingPunct="0">
              <a:defRPr sz="3600" b="1">
                <a:solidFill>
                  <a:srgbClr val="6699FF"/>
                </a:solidFill>
                <a:latin typeface="Times New Roman" pitchFamily="18" charset="0"/>
              </a:defRPr>
            </a:lvl3pPr>
            <a:lvl4pPr marL="1600200" indent="-228600" eaLnBrk="0" hangingPunct="0">
              <a:defRPr sz="3600" b="1">
                <a:solidFill>
                  <a:srgbClr val="6699FF"/>
                </a:solidFill>
                <a:latin typeface="Times New Roman" pitchFamily="18" charset="0"/>
              </a:defRPr>
            </a:lvl4pPr>
            <a:lvl5pPr marL="2057400" indent="-228600" eaLnBrk="0" hangingPunct="0">
              <a:defRPr sz="3600" b="1">
                <a:solidFill>
                  <a:srgbClr val="6699FF"/>
                </a:solidFill>
                <a:latin typeface="Times New Roman" pitchFamily="18" charset="0"/>
              </a:defRPr>
            </a:lvl5pPr>
            <a:lvl6pPr marL="2514600" indent="-228600" eaLnBrk="0" fontAlgn="base" hangingPunct="0">
              <a:spcBef>
                <a:spcPct val="0"/>
              </a:spcBef>
              <a:spcAft>
                <a:spcPct val="0"/>
              </a:spcAft>
              <a:defRPr sz="3600" b="1">
                <a:solidFill>
                  <a:srgbClr val="6699FF"/>
                </a:solidFill>
                <a:latin typeface="Times New Roman" pitchFamily="18" charset="0"/>
              </a:defRPr>
            </a:lvl6pPr>
            <a:lvl7pPr marL="2971800" indent="-228600" eaLnBrk="0" fontAlgn="base" hangingPunct="0">
              <a:spcBef>
                <a:spcPct val="0"/>
              </a:spcBef>
              <a:spcAft>
                <a:spcPct val="0"/>
              </a:spcAft>
              <a:defRPr sz="3600" b="1">
                <a:solidFill>
                  <a:srgbClr val="6699FF"/>
                </a:solidFill>
                <a:latin typeface="Times New Roman" pitchFamily="18" charset="0"/>
              </a:defRPr>
            </a:lvl7pPr>
            <a:lvl8pPr marL="3429000" indent="-228600" eaLnBrk="0" fontAlgn="base" hangingPunct="0">
              <a:spcBef>
                <a:spcPct val="0"/>
              </a:spcBef>
              <a:spcAft>
                <a:spcPct val="0"/>
              </a:spcAft>
              <a:defRPr sz="3600" b="1">
                <a:solidFill>
                  <a:srgbClr val="6699FF"/>
                </a:solidFill>
                <a:latin typeface="Times New Roman" pitchFamily="18" charset="0"/>
              </a:defRPr>
            </a:lvl8pPr>
            <a:lvl9pPr marL="3886200" indent="-228600" eaLnBrk="0" fontAlgn="base" hangingPunct="0">
              <a:spcBef>
                <a:spcPct val="0"/>
              </a:spcBef>
              <a:spcAft>
                <a:spcPct val="0"/>
              </a:spcAft>
              <a:defRPr sz="3600" b="1">
                <a:solidFill>
                  <a:srgbClr val="6699FF"/>
                </a:solidFill>
                <a:latin typeface="Times New Roman" pitchFamily="18" charset="0"/>
              </a:defRPr>
            </a:lvl9pPr>
          </a:lstStyle>
          <a:p>
            <a:pPr eaLnBrk="1" hangingPunct="1">
              <a:spcBef>
                <a:spcPct val="50000"/>
              </a:spcBef>
            </a:pPr>
            <a:endParaRPr lang="en-CA" altLang="en-US" sz="2400" b="0" dirty="0">
              <a:solidFill>
                <a:schemeClr val="tx1"/>
              </a:solidFill>
            </a:endParaRPr>
          </a:p>
        </p:txBody>
      </p:sp>
      <p:sp>
        <p:nvSpPr>
          <p:cNvPr id="56324" name="Text Box 4"/>
          <p:cNvSpPr txBox="1">
            <a:spLocks noChangeArrowheads="1"/>
          </p:cNvSpPr>
          <p:nvPr/>
        </p:nvSpPr>
        <p:spPr bwMode="auto">
          <a:xfrm>
            <a:off x="1789114" y="633413"/>
            <a:ext cx="561075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a:solidFill>
                  <a:srgbClr val="6699FF"/>
                </a:solidFill>
                <a:latin typeface="Times New Roman" pitchFamily="18" charset="0"/>
              </a:defRPr>
            </a:lvl1pPr>
            <a:lvl2pPr marL="742950" indent="-285750" eaLnBrk="0" hangingPunct="0">
              <a:defRPr sz="3600" b="1">
                <a:solidFill>
                  <a:srgbClr val="6699FF"/>
                </a:solidFill>
                <a:latin typeface="Times New Roman" pitchFamily="18" charset="0"/>
              </a:defRPr>
            </a:lvl2pPr>
            <a:lvl3pPr marL="1143000" indent="-228600" eaLnBrk="0" hangingPunct="0">
              <a:defRPr sz="3600" b="1">
                <a:solidFill>
                  <a:srgbClr val="6699FF"/>
                </a:solidFill>
                <a:latin typeface="Times New Roman" pitchFamily="18" charset="0"/>
              </a:defRPr>
            </a:lvl3pPr>
            <a:lvl4pPr marL="1600200" indent="-228600" eaLnBrk="0" hangingPunct="0">
              <a:defRPr sz="3600" b="1">
                <a:solidFill>
                  <a:srgbClr val="6699FF"/>
                </a:solidFill>
                <a:latin typeface="Times New Roman" pitchFamily="18" charset="0"/>
              </a:defRPr>
            </a:lvl4pPr>
            <a:lvl5pPr marL="2057400" indent="-228600" eaLnBrk="0" hangingPunct="0">
              <a:defRPr sz="3600" b="1">
                <a:solidFill>
                  <a:srgbClr val="6699FF"/>
                </a:solidFill>
                <a:latin typeface="Times New Roman" pitchFamily="18" charset="0"/>
              </a:defRPr>
            </a:lvl5pPr>
            <a:lvl6pPr marL="2514600" indent="-228600" eaLnBrk="0" fontAlgn="base" hangingPunct="0">
              <a:spcBef>
                <a:spcPct val="0"/>
              </a:spcBef>
              <a:spcAft>
                <a:spcPct val="0"/>
              </a:spcAft>
              <a:defRPr sz="3600" b="1">
                <a:solidFill>
                  <a:srgbClr val="6699FF"/>
                </a:solidFill>
                <a:latin typeface="Times New Roman" pitchFamily="18" charset="0"/>
              </a:defRPr>
            </a:lvl6pPr>
            <a:lvl7pPr marL="2971800" indent="-228600" eaLnBrk="0" fontAlgn="base" hangingPunct="0">
              <a:spcBef>
                <a:spcPct val="0"/>
              </a:spcBef>
              <a:spcAft>
                <a:spcPct val="0"/>
              </a:spcAft>
              <a:defRPr sz="3600" b="1">
                <a:solidFill>
                  <a:srgbClr val="6699FF"/>
                </a:solidFill>
                <a:latin typeface="Times New Roman" pitchFamily="18" charset="0"/>
              </a:defRPr>
            </a:lvl7pPr>
            <a:lvl8pPr marL="3429000" indent="-228600" eaLnBrk="0" fontAlgn="base" hangingPunct="0">
              <a:spcBef>
                <a:spcPct val="0"/>
              </a:spcBef>
              <a:spcAft>
                <a:spcPct val="0"/>
              </a:spcAft>
              <a:defRPr sz="3600" b="1">
                <a:solidFill>
                  <a:srgbClr val="6699FF"/>
                </a:solidFill>
                <a:latin typeface="Times New Roman" pitchFamily="18" charset="0"/>
              </a:defRPr>
            </a:lvl8pPr>
            <a:lvl9pPr marL="3886200" indent="-228600" eaLnBrk="0" fontAlgn="base" hangingPunct="0">
              <a:spcBef>
                <a:spcPct val="0"/>
              </a:spcBef>
              <a:spcAft>
                <a:spcPct val="0"/>
              </a:spcAft>
              <a:defRPr sz="3600" b="1">
                <a:solidFill>
                  <a:srgbClr val="6699FF"/>
                </a:solidFill>
                <a:latin typeface="Times New Roman" pitchFamily="18" charset="0"/>
              </a:defRPr>
            </a:lvl9pPr>
          </a:lstStyle>
          <a:p>
            <a:pPr eaLnBrk="1" hangingPunct="1">
              <a:spcBef>
                <a:spcPct val="50000"/>
              </a:spcBef>
            </a:pPr>
            <a:r>
              <a:rPr lang="en-US" altLang="en-US" sz="4400" dirty="0">
                <a:solidFill>
                  <a:srgbClr val="002060"/>
                </a:solidFill>
                <a:latin typeface="Calibri" panose="020F0502020204030204" pitchFamily="34" charset="0"/>
              </a:rPr>
              <a:t>Information Overload…</a:t>
            </a:r>
          </a:p>
        </p:txBody>
      </p:sp>
      <p:pic>
        <p:nvPicPr>
          <p:cNvPr id="2050" name="Picture 2" descr="C:\Users\pearce_t\AppData\Local\Microsoft\Windows\Temporary Internet Files\Content.IE5\DRX7BF9E\taste-memory-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29" y="15950"/>
            <a:ext cx="1601829" cy="149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066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idx="1"/>
          </p:nvPr>
        </p:nvSpPr>
        <p:spPr>
          <a:xfrm>
            <a:off x="925033" y="1580707"/>
            <a:ext cx="7336465" cy="3352800"/>
          </a:xfrm>
        </p:spPr>
        <p:txBody>
          <a:bodyPr>
            <a:normAutofit fontScale="85000" lnSpcReduction="20000"/>
          </a:bodyPr>
          <a:lstStyle/>
          <a:p>
            <a:pPr eaLnBrk="1" hangingPunct="1"/>
            <a:endParaRPr lang="en-US" altLang="en-US" dirty="0" smtClean="0"/>
          </a:p>
          <a:p>
            <a:pPr eaLnBrk="1" hangingPunct="1"/>
            <a:r>
              <a:rPr lang="en-US" altLang="en-US" sz="3800" b="0" dirty="0" smtClean="0">
                <a:solidFill>
                  <a:srgbClr val="002060"/>
                </a:solidFill>
                <a:latin typeface="Calibri" panose="020F0502020204030204" pitchFamily="34" charset="0"/>
              </a:rPr>
              <a:t>If you haven’t had a bowel movement for 3 days, contact your Primary Care Nurse</a:t>
            </a:r>
          </a:p>
          <a:p>
            <a:pPr eaLnBrk="1" hangingPunct="1"/>
            <a:r>
              <a:rPr lang="en-US" altLang="en-US" sz="3800" b="0" dirty="0" smtClean="0">
                <a:solidFill>
                  <a:srgbClr val="002060"/>
                </a:solidFill>
                <a:latin typeface="Calibri" panose="020F0502020204030204" pitchFamily="34" charset="0"/>
              </a:rPr>
              <a:t>Your doctor can order laxatives and a stool softener to prevent constipation  </a:t>
            </a:r>
          </a:p>
          <a:p>
            <a:pPr eaLnBrk="1" hangingPunct="1"/>
            <a:r>
              <a:rPr lang="en-US" altLang="en-US" sz="3800" b="0" dirty="0" smtClean="0">
                <a:solidFill>
                  <a:srgbClr val="002060"/>
                </a:solidFill>
                <a:latin typeface="Calibri" panose="020F0502020204030204" pitchFamily="34" charset="0"/>
              </a:rPr>
              <a:t>Increasing the amounts of fruit, vegetables and fluid in your diet can help prevent constipation</a:t>
            </a:r>
          </a:p>
        </p:txBody>
      </p:sp>
      <p:sp>
        <p:nvSpPr>
          <p:cNvPr id="31747" name="Text Box 3"/>
          <p:cNvSpPr txBox="1">
            <a:spLocks noChangeArrowheads="1"/>
          </p:cNvSpPr>
          <p:nvPr/>
        </p:nvSpPr>
        <p:spPr bwMode="auto">
          <a:xfrm>
            <a:off x="1780116" y="630880"/>
            <a:ext cx="55350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a:solidFill>
                  <a:srgbClr val="6699FF"/>
                </a:solidFill>
                <a:latin typeface="Times New Roman" pitchFamily="18" charset="0"/>
              </a:defRPr>
            </a:lvl1pPr>
            <a:lvl2pPr marL="742950" indent="-285750" eaLnBrk="0" hangingPunct="0">
              <a:defRPr sz="3600" b="1">
                <a:solidFill>
                  <a:srgbClr val="6699FF"/>
                </a:solidFill>
                <a:latin typeface="Times New Roman" pitchFamily="18" charset="0"/>
              </a:defRPr>
            </a:lvl2pPr>
            <a:lvl3pPr marL="1143000" indent="-228600" eaLnBrk="0" hangingPunct="0">
              <a:defRPr sz="3600" b="1">
                <a:solidFill>
                  <a:srgbClr val="6699FF"/>
                </a:solidFill>
                <a:latin typeface="Times New Roman" pitchFamily="18" charset="0"/>
              </a:defRPr>
            </a:lvl3pPr>
            <a:lvl4pPr marL="1600200" indent="-228600" eaLnBrk="0" hangingPunct="0">
              <a:defRPr sz="3600" b="1">
                <a:solidFill>
                  <a:srgbClr val="6699FF"/>
                </a:solidFill>
                <a:latin typeface="Times New Roman" pitchFamily="18" charset="0"/>
              </a:defRPr>
            </a:lvl4pPr>
            <a:lvl5pPr marL="2057400" indent="-228600" eaLnBrk="0" hangingPunct="0">
              <a:defRPr sz="3600" b="1">
                <a:solidFill>
                  <a:srgbClr val="6699FF"/>
                </a:solidFill>
                <a:latin typeface="Times New Roman" pitchFamily="18" charset="0"/>
              </a:defRPr>
            </a:lvl5pPr>
            <a:lvl6pPr marL="2514600" indent="-228600" eaLnBrk="0" fontAlgn="base" hangingPunct="0">
              <a:spcBef>
                <a:spcPct val="0"/>
              </a:spcBef>
              <a:spcAft>
                <a:spcPct val="0"/>
              </a:spcAft>
              <a:defRPr sz="3600" b="1">
                <a:solidFill>
                  <a:srgbClr val="6699FF"/>
                </a:solidFill>
                <a:latin typeface="Times New Roman" pitchFamily="18" charset="0"/>
              </a:defRPr>
            </a:lvl6pPr>
            <a:lvl7pPr marL="2971800" indent="-228600" eaLnBrk="0" fontAlgn="base" hangingPunct="0">
              <a:spcBef>
                <a:spcPct val="0"/>
              </a:spcBef>
              <a:spcAft>
                <a:spcPct val="0"/>
              </a:spcAft>
              <a:defRPr sz="3600" b="1">
                <a:solidFill>
                  <a:srgbClr val="6699FF"/>
                </a:solidFill>
                <a:latin typeface="Times New Roman" pitchFamily="18" charset="0"/>
              </a:defRPr>
            </a:lvl7pPr>
            <a:lvl8pPr marL="3429000" indent="-228600" eaLnBrk="0" fontAlgn="base" hangingPunct="0">
              <a:spcBef>
                <a:spcPct val="0"/>
              </a:spcBef>
              <a:spcAft>
                <a:spcPct val="0"/>
              </a:spcAft>
              <a:defRPr sz="3600" b="1">
                <a:solidFill>
                  <a:srgbClr val="6699FF"/>
                </a:solidFill>
                <a:latin typeface="Times New Roman" pitchFamily="18" charset="0"/>
              </a:defRPr>
            </a:lvl8pPr>
            <a:lvl9pPr marL="3886200" indent="-228600" eaLnBrk="0" fontAlgn="base" hangingPunct="0">
              <a:spcBef>
                <a:spcPct val="0"/>
              </a:spcBef>
              <a:spcAft>
                <a:spcPct val="0"/>
              </a:spcAft>
              <a:defRPr sz="3600" b="1">
                <a:solidFill>
                  <a:srgbClr val="6699FF"/>
                </a:solidFill>
                <a:latin typeface="Times New Roman" pitchFamily="18" charset="0"/>
              </a:defRPr>
            </a:lvl9pPr>
          </a:lstStyle>
          <a:p>
            <a:pPr algn="ctr" eaLnBrk="1" hangingPunct="1">
              <a:spcBef>
                <a:spcPct val="50000"/>
              </a:spcBef>
            </a:pPr>
            <a:r>
              <a:rPr lang="en-US" altLang="en-US" sz="4400" dirty="0">
                <a:solidFill>
                  <a:srgbClr val="002060"/>
                </a:solidFill>
                <a:latin typeface="Calibri" panose="020F0502020204030204" pitchFamily="34" charset="0"/>
              </a:rPr>
              <a:t>Constipation</a:t>
            </a:r>
          </a:p>
        </p:txBody>
      </p:sp>
    </p:spTree>
    <p:extLst>
      <p:ext uri="{BB962C8B-B14F-4D97-AF65-F5344CB8AC3E}">
        <p14:creationId xmlns:p14="http://schemas.microsoft.com/office/powerpoint/2010/main" val="25245557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778000" y="620235"/>
            <a:ext cx="5590363" cy="803275"/>
          </a:xfrm>
        </p:spPr>
        <p:txBody>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Hair Loss</a:t>
            </a:r>
          </a:p>
        </p:txBody>
      </p:sp>
      <p:sp>
        <p:nvSpPr>
          <p:cNvPr id="32771" name="Rectangle 3"/>
          <p:cNvSpPr>
            <a:spLocks noGrp="1" noChangeArrowheads="1"/>
          </p:cNvSpPr>
          <p:nvPr>
            <p:ph idx="1"/>
          </p:nvPr>
        </p:nvSpPr>
        <p:spPr>
          <a:xfrm>
            <a:off x="180752" y="1443530"/>
            <a:ext cx="8825023" cy="3709458"/>
          </a:xfrm>
        </p:spPr>
        <p:txBody>
          <a:bodyPr>
            <a:noAutofit/>
          </a:bodyPr>
          <a:lstStyle/>
          <a:p>
            <a:pPr eaLnBrk="1" hangingPunct="1"/>
            <a:r>
              <a:rPr lang="en-US" altLang="en-US" sz="2800" b="0" dirty="0" smtClean="0">
                <a:solidFill>
                  <a:srgbClr val="002060"/>
                </a:solidFill>
                <a:latin typeface="Calibri" panose="020F0502020204030204" pitchFamily="34" charset="0"/>
              </a:rPr>
              <a:t>Hair follicles can be affected by some chemotherapy drugs</a:t>
            </a:r>
          </a:p>
          <a:p>
            <a:pPr eaLnBrk="1" hangingPunct="1"/>
            <a:r>
              <a:rPr lang="en-US" altLang="en-US" sz="2800" b="0" dirty="0" smtClean="0">
                <a:solidFill>
                  <a:srgbClr val="002060"/>
                </a:solidFill>
                <a:latin typeface="Calibri" panose="020F0502020204030204" pitchFamily="34" charset="0"/>
              </a:rPr>
              <a:t>In most cases there may only be thinning of the hair  </a:t>
            </a:r>
          </a:p>
          <a:p>
            <a:pPr marL="457200" indent="-457200" eaLnBrk="1" hangingPunct="1">
              <a:buFont typeface="Wingdings" panose="05000000000000000000" pitchFamily="2" charset="2"/>
              <a:buChar char="ü"/>
            </a:pPr>
            <a:r>
              <a:rPr lang="en-US" altLang="en-US" sz="2800" b="0" dirty="0" smtClean="0">
                <a:solidFill>
                  <a:srgbClr val="002060"/>
                </a:solidFill>
                <a:latin typeface="Calibri" panose="020F0502020204030204" pitchFamily="34" charset="0"/>
              </a:rPr>
              <a:t>Use a gentle shampoo </a:t>
            </a:r>
          </a:p>
          <a:p>
            <a:pPr marL="457200" indent="-457200" eaLnBrk="1" hangingPunct="1">
              <a:buFont typeface="Wingdings" panose="05000000000000000000" pitchFamily="2" charset="2"/>
              <a:buChar char="ü"/>
            </a:pPr>
            <a:r>
              <a:rPr lang="en-US" altLang="en-US" sz="2800" b="0" dirty="0" smtClean="0">
                <a:solidFill>
                  <a:srgbClr val="002060"/>
                </a:solidFill>
                <a:latin typeface="Calibri" panose="020F0502020204030204" pitchFamily="34" charset="0"/>
              </a:rPr>
              <a:t>Avoid using hair blowers and curling irons, hair colouring or other harsh products that will dry out the hair</a:t>
            </a:r>
          </a:p>
        </p:txBody>
      </p:sp>
    </p:spTree>
    <p:extLst>
      <p:ext uri="{BB962C8B-B14F-4D97-AF65-F5344CB8AC3E}">
        <p14:creationId xmlns:p14="http://schemas.microsoft.com/office/powerpoint/2010/main" val="23055664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27321" y="630219"/>
            <a:ext cx="7783032" cy="943400"/>
          </a:xfrm>
        </p:spPr>
        <p:txBody>
          <a:bodyPr>
            <a:noAutofit/>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Alopecia (Total Hair Loss)</a:t>
            </a:r>
          </a:p>
        </p:txBody>
      </p:sp>
      <p:sp>
        <p:nvSpPr>
          <p:cNvPr id="33795" name="Rectangle 3"/>
          <p:cNvSpPr>
            <a:spLocks noGrp="1" noChangeArrowheads="1"/>
          </p:cNvSpPr>
          <p:nvPr>
            <p:ph idx="1"/>
          </p:nvPr>
        </p:nvSpPr>
        <p:spPr>
          <a:xfrm>
            <a:off x="903965" y="1573619"/>
            <a:ext cx="7389430" cy="3168502"/>
          </a:xfrm>
        </p:spPr>
        <p:txBody>
          <a:bodyPr>
            <a:normAutofit lnSpcReduction="10000"/>
          </a:bodyPr>
          <a:lstStyle/>
          <a:p>
            <a:pPr eaLnBrk="1" hangingPunct="1">
              <a:buFontTx/>
              <a:buNone/>
            </a:pPr>
            <a:endParaRPr lang="en-US" altLang="en-US" dirty="0" smtClean="0"/>
          </a:p>
          <a:p>
            <a:pPr eaLnBrk="1" hangingPunct="1"/>
            <a:r>
              <a:rPr lang="en-US" altLang="en-US" sz="3200" b="0" dirty="0" smtClean="0">
                <a:solidFill>
                  <a:srgbClr val="002060"/>
                </a:solidFill>
                <a:latin typeface="Calibri" panose="020F0502020204030204" pitchFamily="34" charset="0"/>
              </a:rPr>
              <a:t>Usually occurs about 2-3 weeks after the first treatment with some chemotherapies</a:t>
            </a:r>
          </a:p>
          <a:p>
            <a:pPr eaLnBrk="1" hangingPunct="1"/>
            <a:r>
              <a:rPr lang="en-US" altLang="en-US" sz="3200" b="0" dirty="0" smtClean="0">
                <a:solidFill>
                  <a:srgbClr val="002060"/>
                </a:solidFill>
                <a:latin typeface="Calibri" panose="020F0502020204030204" pitchFamily="34" charset="0"/>
              </a:rPr>
              <a:t>Hair will grow back following treatment which may include different colour or texture</a:t>
            </a:r>
          </a:p>
        </p:txBody>
      </p:sp>
    </p:spTree>
    <p:extLst>
      <p:ext uri="{BB962C8B-B14F-4D97-AF65-F5344CB8AC3E}">
        <p14:creationId xmlns:p14="http://schemas.microsoft.com/office/powerpoint/2010/main" val="8922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496939" y="594496"/>
            <a:ext cx="6137238" cy="719138"/>
          </a:xfrm>
        </p:spPr>
        <p:txBody>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Head Coverings</a:t>
            </a:r>
          </a:p>
        </p:txBody>
      </p:sp>
      <p:sp>
        <p:nvSpPr>
          <p:cNvPr id="34819" name="Rectangle 3"/>
          <p:cNvSpPr>
            <a:spLocks noGrp="1" noChangeArrowheads="1"/>
          </p:cNvSpPr>
          <p:nvPr>
            <p:ph idx="1"/>
          </p:nvPr>
        </p:nvSpPr>
        <p:spPr>
          <a:xfrm>
            <a:off x="785322" y="1338962"/>
            <a:ext cx="7476176" cy="3455988"/>
          </a:xfrm>
        </p:spPr>
        <p:txBody>
          <a:bodyPr>
            <a:normAutofit lnSpcReduction="10000"/>
          </a:bodyPr>
          <a:lstStyle/>
          <a:p>
            <a:pPr eaLnBrk="1" hangingPunct="1">
              <a:buFontTx/>
              <a:buNone/>
            </a:pPr>
            <a:endParaRPr lang="en-US" altLang="en-US" dirty="0" smtClean="0"/>
          </a:p>
          <a:p>
            <a:pPr eaLnBrk="1" hangingPunct="1"/>
            <a:r>
              <a:rPr lang="en-US" altLang="en-US" sz="3200" b="0" dirty="0" smtClean="0">
                <a:solidFill>
                  <a:srgbClr val="002060"/>
                </a:solidFill>
                <a:latin typeface="Calibri" panose="020F0502020204030204" pitchFamily="34" charset="0"/>
              </a:rPr>
              <a:t>Wigs, hats, caps, scarves or hairpieces can be used.</a:t>
            </a:r>
          </a:p>
          <a:p>
            <a:pPr eaLnBrk="1" hangingPunct="1"/>
            <a:r>
              <a:rPr lang="en-US" altLang="en-US" sz="3200" b="0" dirty="0" smtClean="0">
                <a:solidFill>
                  <a:srgbClr val="002060"/>
                </a:solidFill>
                <a:latin typeface="Calibri" panose="020F0502020204030204" pitchFamily="34" charset="0"/>
              </a:rPr>
              <a:t>A letter can be provided for insurance coverage for some of these items.</a:t>
            </a:r>
          </a:p>
          <a:p>
            <a:pPr eaLnBrk="1" hangingPunct="1"/>
            <a:r>
              <a:rPr lang="en-US" altLang="en-US" sz="3200" b="0" dirty="0" smtClean="0">
                <a:solidFill>
                  <a:srgbClr val="002060"/>
                </a:solidFill>
                <a:latin typeface="Calibri" panose="020F0502020204030204" pitchFamily="34" charset="0"/>
              </a:rPr>
              <a:t>‘Look Good, Feel Better’ seminars are available.</a:t>
            </a:r>
          </a:p>
          <a:p>
            <a:pPr eaLnBrk="1" hangingPunct="1"/>
            <a:endParaRPr lang="en-US" altLang="en-US" dirty="0" smtClean="0"/>
          </a:p>
        </p:txBody>
      </p:sp>
      <p:pic>
        <p:nvPicPr>
          <p:cNvPr id="13317" name="Picture 5" descr="C:\Users\pearce_t\AppData\Local\Microsoft\Windows\Temporary Internet Files\Content.IE5\RGE1QL31\mirror[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998" y="2412814"/>
            <a:ext cx="1386552" cy="2382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0578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435935" y="1602046"/>
            <a:ext cx="8144539" cy="3514195"/>
          </a:xfrm>
        </p:spPr>
        <p:txBody>
          <a:bodyPr>
            <a:normAutofit fontScale="92500" lnSpcReduction="10000"/>
          </a:bodyPr>
          <a:lstStyle/>
          <a:p>
            <a:pPr marL="457200" indent="-457200"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Chemotherapy treatments can decrease fertility in both men and women.</a:t>
            </a:r>
          </a:p>
          <a:p>
            <a:pPr marL="457200" indent="-457200"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Lower sperm counts (consider sperm banking)</a:t>
            </a:r>
          </a:p>
          <a:p>
            <a:pPr marL="457200" indent="-457200"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Menstrual periods may become irregular or stop (consider oocyte banking)</a:t>
            </a:r>
          </a:p>
          <a:p>
            <a:pPr marL="457200" indent="-457200"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May get hot flashes, mood swings, vaginal dryness from premature menopause</a:t>
            </a:r>
          </a:p>
          <a:p>
            <a:pPr eaLnBrk="1" hangingPunct="1">
              <a:buFontTx/>
              <a:buNone/>
            </a:pPr>
            <a:endParaRPr lang="en-US" altLang="en-US" dirty="0" smtClean="0"/>
          </a:p>
        </p:txBody>
      </p:sp>
      <p:sp>
        <p:nvSpPr>
          <p:cNvPr id="35843" name="Text Box 4"/>
          <p:cNvSpPr txBox="1">
            <a:spLocks noChangeArrowheads="1"/>
          </p:cNvSpPr>
          <p:nvPr/>
        </p:nvSpPr>
        <p:spPr bwMode="auto">
          <a:xfrm>
            <a:off x="1520653" y="736912"/>
            <a:ext cx="631554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a:solidFill>
                  <a:srgbClr val="6699FF"/>
                </a:solidFill>
                <a:latin typeface="Times New Roman" pitchFamily="18" charset="0"/>
              </a:defRPr>
            </a:lvl1pPr>
            <a:lvl2pPr marL="742950" indent="-285750" eaLnBrk="0" hangingPunct="0">
              <a:defRPr sz="3600" b="1">
                <a:solidFill>
                  <a:srgbClr val="6699FF"/>
                </a:solidFill>
                <a:latin typeface="Times New Roman" pitchFamily="18" charset="0"/>
              </a:defRPr>
            </a:lvl2pPr>
            <a:lvl3pPr marL="1143000" indent="-228600" eaLnBrk="0" hangingPunct="0">
              <a:defRPr sz="3600" b="1">
                <a:solidFill>
                  <a:srgbClr val="6699FF"/>
                </a:solidFill>
                <a:latin typeface="Times New Roman" pitchFamily="18" charset="0"/>
              </a:defRPr>
            </a:lvl3pPr>
            <a:lvl4pPr marL="1600200" indent="-228600" eaLnBrk="0" hangingPunct="0">
              <a:defRPr sz="3600" b="1">
                <a:solidFill>
                  <a:srgbClr val="6699FF"/>
                </a:solidFill>
                <a:latin typeface="Times New Roman" pitchFamily="18" charset="0"/>
              </a:defRPr>
            </a:lvl4pPr>
            <a:lvl5pPr marL="2057400" indent="-228600" eaLnBrk="0" hangingPunct="0">
              <a:defRPr sz="3600" b="1">
                <a:solidFill>
                  <a:srgbClr val="6699FF"/>
                </a:solidFill>
                <a:latin typeface="Times New Roman" pitchFamily="18" charset="0"/>
              </a:defRPr>
            </a:lvl5pPr>
            <a:lvl6pPr marL="2514600" indent="-228600" eaLnBrk="0" fontAlgn="base" hangingPunct="0">
              <a:spcBef>
                <a:spcPct val="0"/>
              </a:spcBef>
              <a:spcAft>
                <a:spcPct val="0"/>
              </a:spcAft>
              <a:defRPr sz="3600" b="1">
                <a:solidFill>
                  <a:srgbClr val="6699FF"/>
                </a:solidFill>
                <a:latin typeface="Times New Roman" pitchFamily="18" charset="0"/>
              </a:defRPr>
            </a:lvl6pPr>
            <a:lvl7pPr marL="2971800" indent="-228600" eaLnBrk="0" fontAlgn="base" hangingPunct="0">
              <a:spcBef>
                <a:spcPct val="0"/>
              </a:spcBef>
              <a:spcAft>
                <a:spcPct val="0"/>
              </a:spcAft>
              <a:defRPr sz="3600" b="1">
                <a:solidFill>
                  <a:srgbClr val="6699FF"/>
                </a:solidFill>
                <a:latin typeface="Times New Roman" pitchFamily="18" charset="0"/>
              </a:defRPr>
            </a:lvl7pPr>
            <a:lvl8pPr marL="3429000" indent="-228600" eaLnBrk="0" fontAlgn="base" hangingPunct="0">
              <a:spcBef>
                <a:spcPct val="0"/>
              </a:spcBef>
              <a:spcAft>
                <a:spcPct val="0"/>
              </a:spcAft>
              <a:defRPr sz="3600" b="1">
                <a:solidFill>
                  <a:srgbClr val="6699FF"/>
                </a:solidFill>
                <a:latin typeface="Times New Roman" pitchFamily="18" charset="0"/>
              </a:defRPr>
            </a:lvl8pPr>
            <a:lvl9pPr marL="3886200" indent="-228600" eaLnBrk="0" fontAlgn="base" hangingPunct="0">
              <a:spcBef>
                <a:spcPct val="0"/>
              </a:spcBef>
              <a:spcAft>
                <a:spcPct val="0"/>
              </a:spcAft>
              <a:defRPr sz="3600" b="1">
                <a:solidFill>
                  <a:srgbClr val="6699FF"/>
                </a:solidFill>
                <a:latin typeface="Times New Roman" pitchFamily="18" charset="0"/>
              </a:defRPr>
            </a:lvl9pPr>
          </a:lstStyle>
          <a:p>
            <a:pPr algn="ctr" eaLnBrk="1" hangingPunct="1">
              <a:spcBef>
                <a:spcPct val="50000"/>
              </a:spcBef>
            </a:pPr>
            <a:r>
              <a:rPr lang="en-US" altLang="en-US" sz="4400" dirty="0">
                <a:solidFill>
                  <a:srgbClr val="002060"/>
                </a:solidFill>
                <a:latin typeface="Calibri" panose="020F0502020204030204" pitchFamily="34" charset="0"/>
              </a:rPr>
              <a:t>Hormonal Changes</a:t>
            </a:r>
          </a:p>
        </p:txBody>
      </p:sp>
    </p:spTree>
    <p:extLst>
      <p:ext uri="{BB962C8B-B14F-4D97-AF65-F5344CB8AC3E}">
        <p14:creationId xmlns:p14="http://schemas.microsoft.com/office/powerpoint/2010/main" val="3753030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1628" y="487264"/>
            <a:ext cx="8229600" cy="730250"/>
          </a:xfrm>
        </p:spPr>
        <p:txBody>
          <a:bodyPr>
            <a:noAutofit/>
          </a:bodyPr>
          <a:lstStyle/>
          <a:p>
            <a:pP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Hormonal Changes </a:t>
            </a:r>
            <a:r>
              <a:rPr lang="en-US" altLang="en-US" sz="3600" b="1" dirty="0" smtClean="0">
                <a:solidFill>
                  <a:srgbClr val="002060"/>
                </a:solidFill>
                <a:latin typeface="Calibri" panose="020F0502020204030204" pitchFamily="34" charset="0"/>
                <a:cs typeface="Times New Roman" panose="02020603050405020304" pitchFamily="18" charset="0"/>
              </a:rPr>
              <a:t>(continued)</a:t>
            </a:r>
          </a:p>
        </p:txBody>
      </p:sp>
      <p:sp>
        <p:nvSpPr>
          <p:cNvPr id="36867" name="Rectangle 3"/>
          <p:cNvSpPr>
            <a:spLocks noGrp="1" noChangeArrowheads="1"/>
          </p:cNvSpPr>
          <p:nvPr>
            <p:ph idx="1"/>
          </p:nvPr>
        </p:nvSpPr>
        <p:spPr>
          <a:xfrm>
            <a:off x="106326" y="1300176"/>
            <a:ext cx="9037674" cy="4026735"/>
          </a:xfrm>
        </p:spPr>
        <p:txBody>
          <a:bodyPr>
            <a:noAutofit/>
          </a:bodyPr>
          <a:lstStyle/>
          <a:p>
            <a:pPr eaLnBrk="1" hangingPunct="1">
              <a:buFont typeface="Arial" panose="020B0604020202020204" pitchFamily="34" charset="0"/>
              <a:buChar char="•"/>
            </a:pPr>
            <a:r>
              <a:rPr lang="en-US" altLang="en-US" sz="2800" b="0" dirty="0" smtClean="0">
                <a:solidFill>
                  <a:srgbClr val="002060"/>
                </a:solidFill>
                <a:latin typeface="Calibri" panose="020F0502020204030204" pitchFamily="34" charset="0"/>
              </a:rPr>
              <a:t>Pregnancy must be avoided while on treatment and for several months after treatment has finished</a:t>
            </a:r>
          </a:p>
          <a:p>
            <a:pPr eaLnBrk="1" hangingPunct="1">
              <a:buFont typeface="Arial" panose="020B0604020202020204" pitchFamily="34" charset="0"/>
              <a:buChar char="•"/>
            </a:pPr>
            <a:r>
              <a:rPr lang="en-US" altLang="en-US" sz="2800" b="0" dirty="0" smtClean="0">
                <a:solidFill>
                  <a:srgbClr val="002060"/>
                </a:solidFill>
                <a:latin typeface="Calibri" panose="020F0502020204030204" pitchFamily="34" charset="0"/>
              </a:rPr>
              <a:t>Condoms should be worn </a:t>
            </a:r>
          </a:p>
          <a:p>
            <a:pPr eaLnBrk="1" hangingPunct="1">
              <a:buFont typeface="Arial" panose="020B0604020202020204" pitchFamily="34" charset="0"/>
              <a:buChar char="•"/>
            </a:pPr>
            <a:r>
              <a:rPr lang="en-US" altLang="en-US" sz="2800" b="0" dirty="0" smtClean="0">
                <a:solidFill>
                  <a:srgbClr val="002060"/>
                </a:solidFill>
                <a:latin typeface="Calibri" panose="020F0502020204030204" pitchFamily="34" charset="0"/>
              </a:rPr>
              <a:t>Chemotherapy has no direct effect on your ability to enjoy sex </a:t>
            </a:r>
          </a:p>
          <a:p>
            <a:pPr eaLnBrk="1" hangingPunct="1">
              <a:buFont typeface="Arial" panose="020B0604020202020204" pitchFamily="34" charset="0"/>
              <a:buChar char="•"/>
            </a:pPr>
            <a:r>
              <a:rPr lang="en-US" altLang="en-US" sz="2800" b="0" dirty="0" smtClean="0">
                <a:solidFill>
                  <a:srgbClr val="002060"/>
                </a:solidFill>
                <a:latin typeface="Calibri" panose="020F0502020204030204" pitchFamily="34" charset="0"/>
              </a:rPr>
              <a:t>If you have any questions or concerns, please speak to your doctor or nurse</a:t>
            </a:r>
          </a:p>
          <a:p>
            <a:pPr eaLnBrk="1" hangingPunct="1"/>
            <a:endParaRPr lang="en-US" altLang="en-US" dirty="0" smtClean="0"/>
          </a:p>
        </p:txBody>
      </p:sp>
    </p:spTree>
    <p:extLst>
      <p:ext uri="{BB962C8B-B14F-4D97-AF65-F5344CB8AC3E}">
        <p14:creationId xmlns:p14="http://schemas.microsoft.com/office/powerpoint/2010/main" val="3236189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32589" y="588194"/>
            <a:ext cx="6661075" cy="730250"/>
          </a:xfrm>
        </p:spPr>
        <p:txBody>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Photosensitivity</a:t>
            </a:r>
            <a:r>
              <a:rPr lang="en-US" altLang="en-US" dirty="0" smtClean="0"/>
              <a:t> </a:t>
            </a:r>
          </a:p>
        </p:txBody>
      </p:sp>
      <p:sp>
        <p:nvSpPr>
          <p:cNvPr id="37891" name="Rectangle 3"/>
          <p:cNvSpPr>
            <a:spLocks noGrp="1" noChangeArrowheads="1"/>
          </p:cNvSpPr>
          <p:nvPr>
            <p:ph idx="1"/>
          </p:nvPr>
        </p:nvSpPr>
        <p:spPr>
          <a:xfrm>
            <a:off x="258554" y="1326715"/>
            <a:ext cx="8662162" cy="3564262"/>
          </a:xfrm>
        </p:spPr>
        <p:txBody>
          <a:bodyPr>
            <a:noAutofit/>
          </a:bodyPr>
          <a:lstStyle/>
          <a:p>
            <a:pPr marL="0" indent="0" eaLnBrk="1" hangingPunct="1">
              <a:buClr>
                <a:srgbClr val="002060"/>
              </a:buClr>
            </a:pPr>
            <a:r>
              <a:rPr lang="en-US" altLang="en-US" sz="3200" dirty="0" smtClean="0">
                <a:solidFill>
                  <a:srgbClr val="002060"/>
                </a:solidFill>
                <a:latin typeface="Calibri" panose="020F0502020204030204" pitchFamily="34" charset="0"/>
              </a:rPr>
              <a:t>Some chemotherapy drugs can increase your sensitivity to sunlight</a:t>
            </a:r>
          </a:p>
          <a:p>
            <a:pPr marL="457200" indent="-457200" eaLnBrk="1" hangingPunct="1">
              <a:buFont typeface="Wingdings" panose="05000000000000000000" pitchFamily="2" charset="2"/>
              <a:buChar char="ü"/>
            </a:pPr>
            <a:r>
              <a:rPr lang="en-US" altLang="en-US" sz="3200" b="0" dirty="0" smtClean="0">
                <a:solidFill>
                  <a:srgbClr val="002060"/>
                </a:solidFill>
                <a:latin typeface="Calibri" panose="020F0502020204030204" pitchFamily="34" charset="0"/>
              </a:rPr>
              <a:t>Use sunscreen with SPF of at least 30</a:t>
            </a:r>
          </a:p>
          <a:p>
            <a:pPr marL="457200" indent="-457200" eaLnBrk="1" hangingPunct="1">
              <a:buFont typeface="Wingdings" panose="05000000000000000000" pitchFamily="2" charset="2"/>
              <a:buChar char="ü"/>
            </a:pPr>
            <a:r>
              <a:rPr lang="en-US" altLang="en-US" sz="3200" b="0" dirty="0" smtClean="0">
                <a:solidFill>
                  <a:srgbClr val="002060"/>
                </a:solidFill>
                <a:latin typeface="Calibri" panose="020F0502020204030204" pitchFamily="34" charset="0"/>
              </a:rPr>
              <a:t>Cover up when outdoors </a:t>
            </a:r>
          </a:p>
          <a:p>
            <a:pPr lvl="1" eaLnBrk="1" hangingPunct="1">
              <a:buClr>
                <a:srgbClr val="002060"/>
              </a:buClr>
              <a:buFont typeface="Wingdings" panose="05000000000000000000" pitchFamily="2" charset="2"/>
              <a:buChar char="ü"/>
            </a:pPr>
            <a:r>
              <a:rPr lang="en-US" altLang="en-US" sz="3200" dirty="0" smtClean="0">
                <a:solidFill>
                  <a:srgbClr val="002060"/>
                </a:solidFill>
                <a:latin typeface="Calibri" panose="020F0502020204030204" pitchFamily="34" charset="0"/>
              </a:rPr>
              <a:t>  Wide brimmed hat </a:t>
            </a:r>
          </a:p>
          <a:p>
            <a:pPr lvl="1" eaLnBrk="1" hangingPunct="1">
              <a:buClr>
                <a:srgbClr val="002060"/>
              </a:buClr>
              <a:buFont typeface="Wingdings" panose="05000000000000000000" pitchFamily="2" charset="2"/>
              <a:buChar char="ü"/>
            </a:pPr>
            <a:r>
              <a:rPr lang="en-US" altLang="en-US" sz="3200" dirty="0" smtClean="0">
                <a:solidFill>
                  <a:srgbClr val="002060"/>
                </a:solidFill>
                <a:latin typeface="Calibri" panose="020F0502020204030204" pitchFamily="34" charset="0"/>
              </a:rPr>
              <a:t>  Sunglasses with UV protection</a:t>
            </a:r>
          </a:p>
          <a:p>
            <a:pPr lvl="1" eaLnBrk="1" hangingPunct="1">
              <a:buClr>
                <a:srgbClr val="002060"/>
              </a:buClr>
              <a:buFont typeface="Wingdings" panose="05000000000000000000" pitchFamily="2" charset="2"/>
              <a:buChar char="ü"/>
            </a:pPr>
            <a:r>
              <a:rPr lang="en-US" altLang="en-US" sz="3200" dirty="0" smtClean="0">
                <a:solidFill>
                  <a:srgbClr val="002060"/>
                </a:solidFill>
                <a:latin typeface="Calibri" panose="020F0502020204030204" pitchFamily="34" charset="0"/>
              </a:rPr>
              <a:t>  Long sleeved shirts</a:t>
            </a:r>
          </a:p>
        </p:txBody>
      </p:sp>
      <p:pic>
        <p:nvPicPr>
          <p:cNvPr id="14339" name="Picture 3" descr="C:\Users\pearce_t\AppData\Local\Microsoft\Windows\Temporary Internet Files\Content.IE5\DRX7BF9E\shining-sun-13622-lar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6128" y="2961920"/>
            <a:ext cx="3252809" cy="3252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42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496656" y="809625"/>
            <a:ext cx="6116256" cy="730250"/>
          </a:xfrm>
        </p:spPr>
        <p:txBody>
          <a:bodyPr/>
          <a:lstStyle/>
          <a:p>
            <a:pPr algn="ctr" eaLnBrk="1" hangingPunct="1"/>
            <a:r>
              <a:rPr lang="en-CA" altLang="en-US" sz="4400" b="1" dirty="0" smtClean="0">
                <a:solidFill>
                  <a:srgbClr val="002060"/>
                </a:solidFill>
                <a:latin typeface="Calibri" panose="020F0502020204030204" pitchFamily="34" charset="0"/>
                <a:cs typeface="Times New Roman" panose="02020603050405020304" pitchFamily="18" charset="0"/>
              </a:rPr>
              <a:t>Neuropathy</a:t>
            </a:r>
          </a:p>
        </p:txBody>
      </p:sp>
      <p:sp>
        <p:nvSpPr>
          <p:cNvPr id="38915" name="Content Placeholder 2"/>
          <p:cNvSpPr>
            <a:spLocks noGrp="1"/>
          </p:cNvSpPr>
          <p:nvPr>
            <p:ph idx="1"/>
          </p:nvPr>
        </p:nvSpPr>
        <p:spPr>
          <a:xfrm>
            <a:off x="728354" y="1559294"/>
            <a:ext cx="8288056" cy="3437467"/>
          </a:xfrm>
        </p:spPr>
        <p:txBody>
          <a:bodyPr>
            <a:normAutofit fontScale="92500" lnSpcReduction="20000"/>
          </a:bodyPr>
          <a:lstStyle/>
          <a:p>
            <a:pPr eaLnBrk="1" hangingPunct="1"/>
            <a:r>
              <a:rPr lang="en-CA" altLang="en-US" sz="3200" b="0" dirty="0" smtClean="0">
                <a:solidFill>
                  <a:srgbClr val="002060"/>
                </a:solidFill>
                <a:latin typeface="Calibri" panose="020F0502020204030204" pitchFamily="34" charset="0"/>
              </a:rPr>
              <a:t>Numbness and/or tingling in hands and feet with specific medications</a:t>
            </a:r>
          </a:p>
          <a:p>
            <a:pPr eaLnBrk="1" hangingPunct="1"/>
            <a:r>
              <a:rPr lang="en-CA" altLang="en-US" sz="3200" b="0" dirty="0" smtClean="0">
                <a:solidFill>
                  <a:srgbClr val="002060"/>
                </a:solidFill>
                <a:latin typeface="Calibri" panose="020F0502020204030204" pitchFamily="34" charset="0"/>
              </a:rPr>
              <a:t>If this occurs inform your Primary Care Nurse or Physician</a:t>
            </a:r>
          </a:p>
          <a:p>
            <a:pPr eaLnBrk="1" hangingPunct="1"/>
            <a:r>
              <a:rPr lang="en-CA" altLang="en-US" sz="3200" b="0" dirty="0" smtClean="0">
                <a:solidFill>
                  <a:srgbClr val="002060"/>
                </a:solidFill>
                <a:latin typeface="Calibri" panose="020F0502020204030204" pitchFamily="34" charset="0"/>
              </a:rPr>
              <a:t>Depending on severity or cause there are several ways we can help you cope,</a:t>
            </a:r>
          </a:p>
          <a:p>
            <a:pPr marL="685800" lvl="4" indent="0">
              <a:buNone/>
            </a:pPr>
            <a:r>
              <a:rPr lang="en-CA" altLang="en-US" sz="3200" dirty="0" smtClean="0">
                <a:solidFill>
                  <a:srgbClr val="002060"/>
                </a:solidFill>
                <a:latin typeface="Calibri" panose="020F0502020204030204" pitchFamily="34" charset="0"/>
              </a:rPr>
              <a:t>ie: exercise programs specific to individual symptoms  </a:t>
            </a:r>
          </a:p>
          <a:p>
            <a:pPr eaLnBrk="1" hangingPunct="1"/>
            <a:endParaRPr lang="en-CA" altLang="en-US" dirty="0" smtClean="0"/>
          </a:p>
          <a:p>
            <a:pPr eaLnBrk="1" hangingPunct="1"/>
            <a:endParaRPr lang="en-CA" altLang="en-US" dirty="0" smtClean="0"/>
          </a:p>
        </p:txBody>
      </p:sp>
    </p:spTree>
    <p:extLst>
      <p:ext uri="{BB962C8B-B14F-4D97-AF65-F5344CB8AC3E}">
        <p14:creationId xmlns:p14="http://schemas.microsoft.com/office/powerpoint/2010/main" val="5337938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127052" y="596003"/>
            <a:ext cx="6921796" cy="865187"/>
          </a:xfrm>
        </p:spPr>
        <p:txBody>
          <a:bodyPr/>
          <a:lstStyle/>
          <a:p>
            <a:pPr algn="ctr" eaLnBrk="1" hangingPunct="1"/>
            <a:r>
              <a:rPr lang="en-CA" altLang="en-US" sz="4400" b="1" dirty="0" smtClean="0">
                <a:solidFill>
                  <a:srgbClr val="002060"/>
                </a:solidFill>
                <a:latin typeface="Calibri" panose="020F0502020204030204" pitchFamily="34" charset="0"/>
                <a:cs typeface="Times New Roman" panose="02020603050405020304" pitchFamily="18" charset="0"/>
              </a:rPr>
              <a:t>Chemo “brain”/fog</a:t>
            </a:r>
          </a:p>
        </p:txBody>
      </p:sp>
      <p:sp>
        <p:nvSpPr>
          <p:cNvPr id="39939" name="Content Placeholder 2"/>
          <p:cNvSpPr>
            <a:spLocks noGrp="1"/>
          </p:cNvSpPr>
          <p:nvPr>
            <p:ph idx="1"/>
          </p:nvPr>
        </p:nvSpPr>
        <p:spPr>
          <a:xfrm>
            <a:off x="557902" y="1462299"/>
            <a:ext cx="7969410" cy="3438525"/>
          </a:xfrm>
        </p:spPr>
        <p:txBody>
          <a:bodyPr>
            <a:normAutofit fontScale="92500" lnSpcReduction="10000"/>
          </a:bodyPr>
          <a:lstStyle/>
          <a:p>
            <a:pPr marL="0" indent="0" eaLnBrk="1" hangingPunct="1"/>
            <a:r>
              <a:rPr lang="en-CA" altLang="en-US" sz="2400" dirty="0" smtClean="0">
                <a:solidFill>
                  <a:srgbClr val="002060"/>
                </a:solidFill>
                <a:latin typeface="Calibri" panose="020F0502020204030204" pitchFamily="34" charset="0"/>
              </a:rPr>
              <a:t>This is described as:</a:t>
            </a:r>
          </a:p>
          <a:p>
            <a:pPr eaLnBrk="1" hangingPunct="1">
              <a:buFont typeface="Arial" panose="020B0604020202020204" pitchFamily="34" charset="0"/>
              <a:buChar char="•"/>
            </a:pPr>
            <a:r>
              <a:rPr lang="en-CA" altLang="en-US" sz="2400" b="0" dirty="0">
                <a:solidFill>
                  <a:srgbClr val="002060"/>
                </a:solidFill>
                <a:latin typeface="Calibri" panose="020F0502020204030204" pitchFamily="34" charset="0"/>
              </a:rPr>
              <a:t>S</a:t>
            </a:r>
            <a:r>
              <a:rPr lang="en-CA" altLang="en-US" sz="2400" b="0" dirty="0" smtClean="0">
                <a:solidFill>
                  <a:srgbClr val="002060"/>
                </a:solidFill>
                <a:latin typeface="Calibri" panose="020F0502020204030204" pitchFamily="34" charset="0"/>
              </a:rPr>
              <a:t>hort term memory lapses</a:t>
            </a:r>
          </a:p>
          <a:p>
            <a:pPr eaLnBrk="1" hangingPunct="1">
              <a:buFont typeface="Arial" panose="020B0604020202020204" pitchFamily="34" charset="0"/>
              <a:buChar char="•"/>
            </a:pPr>
            <a:r>
              <a:rPr lang="en-CA" altLang="en-US" sz="2400" b="0" dirty="0" smtClean="0">
                <a:solidFill>
                  <a:srgbClr val="002060"/>
                </a:solidFill>
                <a:latin typeface="Calibri" panose="020F0502020204030204" pitchFamily="34" charset="0"/>
              </a:rPr>
              <a:t>Difficulty with multi-tasking</a:t>
            </a:r>
          </a:p>
          <a:p>
            <a:pPr eaLnBrk="1" hangingPunct="1">
              <a:buFont typeface="Arial" panose="020B0604020202020204" pitchFamily="34" charset="0"/>
              <a:buChar char="•"/>
            </a:pPr>
            <a:r>
              <a:rPr lang="en-CA" altLang="en-US" sz="2400" b="0" dirty="0" smtClean="0">
                <a:solidFill>
                  <a:srgbClr val="002060"/>
                </a:solidFill>
                <a:latin typeface="Calibri" panose="020F0502020204030204" pitchFamily="34" charset="0"/>
              </a:rPr>
              <a:t>Requiring more time to learn new things</a:t>
            </a:r>
          </a:p>
          <a:p>
            <a:pPr eaLnBrk="1" hangingPunct="1"/>
            <a:r>
              <a:rPr lang="en-CA" altLang="en-US" sz="2400" dirty="0" smtClean="0">
                <a:solidFill>
                  <a:srgbClr val="002060"/>
                </a:solidFill>
                <a:latin typeface="Calibri" panose="020F0502020204030204" pitchFamily="34" charset="0"/>
              </a:rPr>
              <a:t>How to cope:</a:t>
            </a:r>
          </a:p>
          <a:p>
            <a:pPr lvl="1">
              <a:buClr>
                <a:srgbClr val="002060"/>
              </a:buClr>
              <a:buFont typeface="Wingdings" panose="05000000000000000000" pitchFamily="2" charset="2"/>
              <a:buChar char="ü"/>
            </a:pPr>
            <a:r>
              <a:rPr lang="en-CA" altLang="en-US" sz="2400" dirty="0" smtClean="0">
                <a:solidFill>
                  <a:srgbClr val="002060"/>
                </a:solidFill>
                <a:latin typeface="Calibri" panose="020F0502020204030204" pitchFamily="34" charset="0"/>
              </a:rPr>
              <a:t>Make notes of things you need to do</a:t>
            </a:r>
          </a:p>
          <a:p>
            <a:pPr lvl="1">
              <a:buClr>
                <a:srgbClr val="002060"/>
              </a:buClr>
              <a:buFont typeface="Wingdings" panose="05000000000000000000" pitchFamily="2" charset="2"/>
              <a:buChar char="ü"/>
            </a:pPr>
            <a:r>
              <a:rPr lang="en-CA" altLang="en-US" sz="2400" dirty="0" smtClean="0">
                <a:solidFill>
                  <a:srgbClr val="002060"/>
                </a:solidFill>
                <a:latin typeface="Calibri" panose="020F0502020204030204" pitchFamily="34" charset="0"/>
              </a:rPr>
              <a:t>Keep to a routine</a:t>
            </a:r>
          </a:p>
          <a:p>
            <a:pPr lvl="1">
              <a:buClr>
                <a:srgbClr val="002060"/>
              </a:buClr>
              <a:buFont typeface="Wingdings" panose="05000000000000000000" pitchFamily="2" charset="2"/>
              <a:buChar char="ü"/>
            </a:pPr>
            <a:r>
              <a:rPr lang="en-CA" altLang="en-US" sz="2400" dirty="0" smtClean="0">
                <a:solidFill>
                  <a:srgbClr val="002060"/>
                </a:solidFill>
                <a:latin typeface="Calibri" panose="020F0502020204030204" pitchFamily="34" charset="0"/>
              </a:rPr>
              <a:t>Learn relaxation techniques, this may help with exercising your body and mind</a:t>
            </a:r>
          </a:p>
          <a:p>
            <a:pPr lvl="1" eaLnBrk="1" hangingPunct="1"/>
            <a:endParaRPr lang="en-CA" altLang="en-US" dirty="0" smtClean="0"/>
          </a:p>
        </p:txBody>
      </p:sp>
    </p:spTree>
    <p:extLst>
      <p:ext uri="{BB962C8B-B14F-4D97-AF65-F5344CB8AC3E}">
        <p14:creationId xmlns:p14="http://schemas.microsoft.com/office/powerpoint/2010/main" val="37089315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407461" y="708105"/>
            <a:ext cx="6003432" cy="730250"/>
          </a:xfrm>
        </p:spPr>
        <p:txBody>
          <a:bodyPr>
            <a:noAutofit/>
          </a:bodyPr>
          <a:lstStyle/>
          <a:p>
            <a:pPr algn="ctr" eaLnBrk="1" hangingPunct="1"/>
            <a:r>
              <a:rPr lang="en-CA" altLang="en-US" sz="4400" b="1" dirty="0" smtClean="0">
                <a:solidFill>
                  <a:srgbClr val="002060"/>
                </a:solidFill>
                <a:latin typeface="Calibri" panose="020F0502020204030204" pitchFamily="34" charset="0"/>
                <a:cs typeface="Times New Roman" panose="02020603050405020304" pitchFamily="18" charset="0"/>
              </a:rPr>
              <a:t>Blood Clots</a:t>
            </a:r>
          </a:p>
        </p:txBody>
      </p:sp>
      <p:sp>
        <p:nvSpPr>
          <p:cNvPr id="40963" name="Content Placeholder 2"/>
          <p:cNvSpPr>
            <a:spLocks noGrp="1"/>
          </p:cNvSpPr>
          <p:nvPr>
            <p:ph idx="1"/>
          </p:nvPr>
        </p:nvSpPr>
        <p:spPr>
          <a:xfrm>
            <a:off x="394610" y="1445641"/>
            <a:ext cx="8643063" cy="3392173"/>
          </a:xfrm>
        </p:spPr>
        <p:txBody>
          <a:bodyPr>
            <a:noAutofit/>
          </a:bodyPr>
          <a:lstStyle/>
          <a:p>
            <a:pPr marL="457200" indent="-457200" eaLnBrk="1" hangingPunct="1">
              <a:buFont typeface="Arial" panose="020B0604020202020204" pitchFamily="34" charset="0"/>
              <a:buChar char="•"/>
            </a:pPr>
            <a:r>
              <a:rPr lang="en-CA" altLang="en-US" sz="3200" b="0" dirty="0" smtClean="0">
                <a:solidFill>
                  <a:srgbClr val="002060"/>
                </a:solidFill>
                <a:latin typeface="Calibri" panose="020F0502020204030204" pitchFamily="34" charset="0"/>
              </a:rPr>
              <a:t>Possibility of developing clots increases with some medications</a:t>
            </a:r>
          </a:p>
          <a:p>
            <a:pPr marL="457200" indent="-457200" eaLnBrk="1" hangingPunct="1">
              <a:buFont typeface="Arial" panose="020B0604020202020204" pitchFamily="34" charset="0"/>
              <a:buChar char="•"/>
            </a:pPr>
            <a:r>
              <a:rPr lang="en-CA" altLang="en-US" sz="3200" b="0" dirty="0" smtClean="0">
                <a:solidFill>
                  <a:srgbClr val="002060"/>
                </a:solidFill>
                <a:latin typeface="Calibri" panose="020F0502020204030204" pitchFamily="34" charset="0"/>
              </a:rPr>
              <a:t>Signs and symptoms include swollen, reddened and sore calves or forearms; sudden chest pain accompanied with shortness of breath</a:t>
            </a:r>
          </a:p>
          <a:p>
            <a:pPr marL="457200" indent="-457200" eaLnBrk="1" hangingPunct="1">
              <a:buFont typeface="Arial" panose="020B0604020202020204" pitchFamily="34" charset="0"/>
              <a:buChar char="•"/>
            </a:pPr>
            <a:r>
              <a:rPr lang="en-CA" altLang="en-US" sz="3200" b="0" dirty="0" smtClean="0">
                <a:solidFill>
                  <a:srgbClr val="FF0000"/>
                </a:solidFill>
                <a:latin typeface="Calibri" panose="020F0502020204030204" pitchFamily="34" charset="0"/>
              </a:rPr>
              <a:t>If this occurs go to the closest Emergency Department</a:t>
            </a:r>
          </a:p>
        </p:txBody>
      </p:sp>
    </p:spTree>
    <p:extLst>
      <p:ext uri="{BB962C8B-B14F-4D97-AF65-F5344CB8AC3E}">
        <p14:creationId xmlns:p14="http://schemas.microsoft.com/office/powerpoint/2010/main" val="2219873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112" y="665968"/>
            <a:ext cx="6812321" cy="730250"/>
          </a:xfrm>
        </p:spPr>
        <p:txBody>
          <a:bodyPr/>
          <a:lstStyle/>
          <a:p>
            <a:pPr algn="ctr"/>
            <a:r>
              <a:rPr lang="en-CA" sz="4400" b="1" dirty="0" smtClean="0">
                <a:solidFill>
                  <a:srgbClr val="002060"/>
                </a:solidFill>
                <a:latin typeface="Calibri" panose="020F0502020204030204" pitchFamily="34" charset="0"/>
                <a:cs typeface="Times New Roman" panose="02020603050405020304" pitchFamily="18" charset="0"/>
              </a:rPr>
              <a:t>Why are we here today?</a:t>
            </a:r>
            <a:endParaRPr lang="en-CA" sz="4400" b="1" dirty="0">
              <a:solidFill>
                <a:srgbClr val="002060"/>
              </a:solidFill>
              <a:latin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1084521" y="1520456"/>
            <a:ext cx="7399081" cy="4025211"/>
          </a:xfrm>
        </p:spPr>
        <p:txBody>
          <a:bodyPr>
            <a:normAutofit/>
          </a:bodyPr>
          <a:lstStyle/>
          <a:p>
            <a:pPr>
              <a:buFont typeface="Wingdings" panose="05000000000000000000" pitchFamily="2" charset="2"/>
              <a:buChar char="ü"/>
            </a:pPr>
            <a:r>
              <a:rPr lang="en-CA" sz="3200" b="0" dirty="0" smtClean="0">
                <a:solidFill>
                  <a:srgbClr val="002060"/>
                </a:solidFill>
                <a:latin typeface="Calibri" panose="020F0502020204030204" pitchFamily="34" charset="0"/>
              </a:rPr>
              <a:t>To discuss chemotherapy, possible side effects, and management of side effects</a:t>
            </a:r>
          </a:p>
          <a:p>
            <a:pPr>
              <a:buFont typeface="Wingdings" panose="05000000000000000000" pitchFamily="2" charset="2"/>
              <a:buChar char="ü"/>
            </a:pPr>
            <a:r>
              <a:rPr lang="en-CA" sz="3200" b="0" dirty="0" smtClean="0">
                <a:solidFill>
                  <a:srgbClr val="002060"/>
                </a:solidFill>
                <a:latin typeface="Calibri" panose="020F0502020204030204" pitchFamily="34" charset="0"/>
              </a:rPr>
              <a:t>To </a:t>
            </a:r>
            <a:r>
              <a:rPr lang="en-CA" sz="3200" b="0" dirty="0">
                <a:solidFill>
                  <a:srgbClr val="002060"/>
                </a:solidFill>
                <a:latin typeface="Calibri" panose="020F0502020204030204" pitchFamily="34" charset="0"/>
              </a:rPr>
              <a:t>describe what to expect during your chemotherapy </a:t>
            </a:r>
            <a:r>
              <a:rPr lang="en-CA" sz="3200" b="0" dirty="0" smtClean="0">
                <a:solidFill>
                  <a:srgbClr val="002060"/>
                </a:solidFill>
                <a:latin typeface="Calibri" panose="020F0502020204030204" pitchFamily="34" charset="0"/>
              </a:rPr>
              <a:t>session</a:t>
            </a:r>
          </a:p>
          <a:p>
            <a:pPr>
              <a:buFont typeface="Wingdings" panose="05000000000000000000" pitchFamily="2" charset="2"/>
              <a:buChar char="ü"/>
            </a:pPr>
            <a:r>
              <a:rPr lang="en-CA" sz="3200" b="0" dirty="0">
                <a:solidFill>
                  <a:srgbClr val="002060"/>
                </a:solidFill>
                <a:latin typeface="Calibri" panose="020F0502020204030204" pitchFamily="34" charset="0"/>
              </a:rPr>
              <a:t>To answer any general questions </a:t>
            </a:r>
            <a:r>
              <a:rPr lang="en-CA" sz="3200" b="0" dirty="0" smtClean="0">
                <a:solidFill>
                  <a:srgbClr val="002060"/>
                </a:solidFill>
                <a:latin typeface="Calibri" panose="020F0502020204030204" pitchFamily="34" charset="0"/>
              </a:rPr>
              <a:t>you may have</a:t>
            </a:r>
            <a:endParaRPr lang="en-CA" sz="3200" b="0" dirty="0">
              <a:solidFill>
                <a:srgbClr val="002060"/>
              </a:solidFill>
              <a:latin typeface="Calibri" panose="020F0502020204030204" pitchFamily="34" charset="0"/>
            </a:endParaRPr>
          </a:p>
          <a:p>
            <a:endParaRPr lang="en-CA" dirty="0"/>
          </a:p>
          <a:p>
            <a:endParaRPr lang="en-CA" dirty="0"/>
          </a:p>
        </p:txBody>
      </p:sp>
    </p:spTree>
    <p:extLst>
      <p:ext uri="{BB962C8B-B14F-4D97-AF65-F5344CB8AC3E}">
        <p14:creationId xmlns:p14="http://schemas.microsoft.com/office/powerpoint/2010/main" val="7677064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456892" y="1981709"/>
            <a:ext cx="8150164" cy="3527425"/>
          </a:xfrm>
        </p:spPr>
        <p:txBody>
          <a:bodyPr>
            <a:normAutofit/>
          </a:bodyPr>
          <a:lstStyle/>
          <a:p>
            <a:pPr algn="ctr" eaLnBrk="1" hangingPunct="1">
              <a:lnSpc>
                <a:spcPct val="90000"/>
              </a:lnSpc>
            </a:pPr>
            <a:r>
              <a:rPr lang="en-US" altLang="en-US" sz="3200" b="0" dirty="0" smtClean="0">
                <a:solidFill>
                  <a:srgbClr val="002060"/>
                </a:solidFill>
                <a:latin typeface="Calibri" panose="020F0502020204030204" pitchFamily="34" charset="0"/>
              </a:rPr>
              <a:t>Each treatment has specific side effects</a:t>
            </a:r>
          </a:p>
          <a:p>
            <a:pPr algn="ctr" eaLnBrk="1" hangingPunct="1">
              <a:lnSpc>
                <a:spcPct val="90000"/>
              </a:lnSpc>
            </a:pPr>
            <a:r>
              <a:rPr lang="en-US" altLang="en-US" sz="3200" b="0" dirty="0" smtClean="0">
                <a:solidFill>
                  <a:srgbClr val="002060"/>
                </a:solidFill>
                <a:latin typeface="Calibri" panose="020F0502020204030204" pitchFamily="34" charset="0"/>
              </a:rPr>
              <a:t>If you have questions, ask us  </a:t>
            </a:r>
          </a:p>
          <a:p>
            <a:pPr algn="ctr" eaLnBrk="1" hangingPunct="1">
              <a:lnSpc>
                <a:spcPct val="90000"/>
              </a:lnSpc>
            </a:pPr>
            <a:r>
              <a:rPr lang="en-US" altLang="en-US" sz="3200" b="0" dirty="0" smtClean="0">
                <a:solidFill>
                  <a:srgbClr val="002060"/>
                </a:solidFill>
                <a:latin typeface="Calibri" panose="020F0502020204030204" pitchFamily="34" charset="0"/>
              </a:rPr>
              <a:t>If you have concerns, let us know </a:t>
            </a:r>
          </a:p>
          <a:p>
            <a:pPr algn="ctr" eaLnBrk="1" hangingPunct="1">
              <a:lnSpc>
                <a:spcPct val="90000"/>
              </a:lnSpc>
            </a:pPr>
            <a:r>
              <a:rPr lang="en-US" altLang="en-US" sz="3200" b="0" dirty="0" smtClean="0">
                <a:solidFill>
                  <a:srgbClr val="002060"/>
                </a:solidFill>
                <a:latin typeface="Calibri" panose="020F0502020204030204" pitchFamily="34" charset="0"/>
              </a:rPr>
              <a:t>Your concerns may be relevant to the continuation of your treatment </a:t>
            </a:r>
          </a:p>
        </p:txBody>
      </p:sp>
      <p:sp>
        <p:nvSpPr>
          <p:cNvPr id="41987" name="Text Box 4"/>
          <p:cNvSpPr txBox="1">
            <a:spLocks noChangeArrowheads="1"/>
          </p:cNvSpPr>
          <p:nvPr/>
        </p:nvSpPr>
        <p:spPr bwMode="auto">
          <a:xfrm>
            <a:off x="1461669" y="683236"/>
            <a:ext cx="614061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a:solidFill>
                  <a:srgbClr val="6699FF"/>
                </a:solidFill>
                <a:latin typeface="Times New Roman" pitchFamily="18" charset="0"/>
              </a:defRPr>
            </a:lvl1pPr>
            <a:lvl2pPr marL="742950" indent="-285750" eaLnBrk="0" hangingPunct="0">
              <a:defRPr sz="3600" b="1">
                <a:solidFill>
                  <a:srgbClr val="6699FF"/>
                </a:solidFill>
                <a:latin typeface="Times New Roman" pitchFamily="18" charset="0"/>
              </a:defRPr>
            </a:lvl2pPr>
            <a:lvl3pPr marL="1143000" indent="-228600" eaLnBrk="0" hangingPunct="0">
              <a:defRPr sz="3600" b="1">
                <a:solidFill>
                  <a:srgbClr val="6699FF"/>
                </a:solidFill>
                <a:latin typeface="Times New Roman" pitchFamily="18" charset="0"/>
              </a:defRPr>
            </a:lvl3pPr>
            <a:lvl4pPr marL="1600200" indent="-228600" eaLnBrk="0" hangingPunct="0">
              <a:defRPr sz="3600" b="1">
                <a:solidFill>
                  <a:srgbClr val="6699FF"/>
                </a:solidFill>
                <a:latin typeface="Times New Roman" pitchFamily="18" charset="0"/>
              </a:defRPr>
            </a:lvl4pPr>
            <a:lvl5pPr marL="2057400" indent="-228600" eaLnBrk="0" hangingPunct="0">
              <a:defRPr sz="3600" b="1">
                <a:solidFill>
                  <a:srgbClr val="6699FF"/>
                </a:solidFill>
                <a:latin typeface="Times New Roman" pitchFamily="18" charset="0"/>
              </a:defRPr>
            </a:lvl5pPr>
            <a:lvl6pPr marL="2514600" indent="-228600" eaLnBrk="0" fontAlgn="base" hangingPunct="0">
              <a:spcBef>
                <a:spcPct val="0"/>
              </a:spcBef>
              <a:spcAft>
                <a:spcPct val="0"/>
              </a:spcAft>
              <a:defRPr sz="3600" b="1">
                <a:solidFill>
                  <a:srgbClr val="6699FF"/>
                </a:solidFill>
                <a:latin typeface="Times New Roman" pitchFamily="18" charset="0"/>
              </a:defRPr>
            </a:lvl6pPr>
            <a:lvl7pPr marL="2971800" indent="-228600" eaLnBrk="0" fontAlgn="base" hangingPunct="0">
              <a:spcBef>
                <a:spcPct val="0"/>
              </a:spcBef>
              <a:spcAft>
                <a:spcPct val="0"/>
              </a:spcAft>
              <a:defRPr sz="3600" b="1">
                <a:solidFill>
                  <a:srgbClr val="6699FF"/>
                </a:solidFill>
                <a:latin typeface="Times New Roman" pitchFamily="18" charset="0"/>
              </a:defRPr>
            </a:lvl7pPr>
            <a:lvl8pPr marL="3429000" indent="-228600" eaLnBrk="0" fontAlgn="base" hangingPunct="0">
              <a:spcBef>
                <a:spcPct val="0"/>
              </a:spcBef>
              <a:spcAft>
                <a:spcPct val="0"/>
              </a:spcAft>
              <a:defRPr sz="3600" b="1">
                <a:solidFill>
                  <a:srgbClr val="6699FF"/>
                </a:solidFill>
                <a:latin typeface="Times New Roman" pitchFamily="18" charset="0"/>
              </a:defRPr>
            </a:lvl8pPr>
            <a:lvl9pPr marL="3886200" indent="-228600" eaLnBrk="0" fontAlgn="base" hangingPunct="0">
              <a:spcBef>
                <a:spcPct val="0"/>
              </a:spcBef>
              <a:spcAft>
                <a:spcPct val="0"/>
              </a:spcAft>
              <a:defRPr sz="3600" b="1">
                <a:solidFill>
                  <a:srgbClr val="6699FF"/>
                </a:solidFill>
                <a:latin typeface="Times New Roman" pitchFamily="18" charset="0"/>
              </a:defRPr>
            </a:lvl9pPr>
          </a:lstStyle>
          <a:p>
            <a:pPr algn="ctr" eaLnBrk="1" hangingPunct="1">
              <a:spcBef>
                <a:spcPct val="20000"/>
              </a:spcBef>
            </a:pPr>
            <a:r>
              <a:rPr lang="en-US" altLang="en-US" sz="4400" dirty="0">
                <a:solidFill>
                  <a:srgbClr val="002060"/>
                </a:solidFill>
                <a:latin typeface="Calibri" panose="020F0502020204030204" pitchFamily="34" charset="0"/>
              </a:rPr>
              <a:t>Remember:</a:t>
            </a:r>
          </a:p>
        </p:txBody>
      </p:sp>
    </p:spTree>
    <p:extLst>
      <p:ext uri="{BB962C8B-B14F-4D97-AF65-F5344CB8AC3E}">
        <p14:creationId xmlns:p14="http://schemas.microsoft.com/office/powerpoint/2010/main" val="18808059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78195" y="682698"/>
            <a:ext cx="6953693" cy="730250"/>
          </a:xfrm>
        </p:spPr>
        <p:txBody>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Lifestyle Changes</a:t>
            </a:r>
          </a:p>
        </p:txBody>
      </p:sp>
      <p:sp>
        <p:nvSpPr>
          <p:cNvPr id="43011" name="Rectangle 3"/>
          <p:cNvSpPr>
            <a:spLocks noGrp="1" noChangeArrowheads="1"/>
          </p:cNvSpPr>
          <p:nvPr>
            <p:ph idx="1"/>
          </p:nvPr>
        </p:nvSpPr>
        <p:spPr>
          <a:xfrm>
            <a:off x="624196" y="1531679"/>
            <a:ext cx="7647934" cy="3274237"/>
          </a:xfrm>
        </p:spPr>
        <p:txBody>
          <a:bodyPr>
            <a:normAutofit fontScale="92500" lnSpcReduction="20000"/>
          </a:bodyPr>
          <a:lstStyle/>
          <a:p>
            <a:pPr eaLnBrk="1" hangingPunct="1">
              <a:buFontTx/>
              <a:buNone/>
            </a:pPr>
            <a:r>
              <a:rPr lang="en-US" altLang="en-US" sz="3200" b="0" dirty="0" smtClean="0">
                <a:solidFill>
                  <a:srgbClr val="002060"/>
                </a:solidFill>
                <a:latin typeface="Calibri" panose="020F0502020204030204" pitchFamily="34" charset="0"/>
              </a:rPr>
              <a:t>Alcohol:</a:t>
            </a:r>
          </a:p>
          <a:p>
            <a:pPr marL="457200" indent="-457200" eaLnBrk="1" hangingPunct="1">
              <a:buFont typeface="Wingdings" panose="05000000000000000000" pitchFamily="2" charset="2"/>
              <a:buChar char="ü"/>
            </a:pPr>
            <a:r>
              <a:rPr lang="en-US" altLang="en-US" sz="3200" b="0" dirty="0" smtClean="0">
                <a:solidFill>
                  <a:srgbClr val="002060"/>
                </a:solidFill>
                <a:latin typeface="Calibri" panose="020F0502020204030204" pitchFamily="34" charset="0"/>
              </a:rPr>
              <a:t>Avoid use of alcohol, especially on treatment days</a:t>
            </a:r>
          </a:p>
          <a:p>
            <a:pPr marL="457200" indent="-457200" eaLnBrk="1" hangingPunct="1">
              <a:buFont typeface="Wingdings" panose="05000000000000000000" pitchFamily="2" charset="2"/>
              <a:buChar char="ü"/>
            </a:pPr>
            <a:r>
              <a:rPr lang="en-US" altLang="en-US" sz="3200" b="0" dirty="0" smtClean="0">
                <a:solidFill>
                  <a:srgbClr val="002060"/>
                </a:solidFill>
                <a:latin typeface="Calibri" panose="020F0502020204030204" pitchFamily="34" charset="0"/>
              </a:rPr>
              <a:t>Can interact with medications</a:t>
            </a:r>
          </a:p>
          <a:p>
            <a:pPr marL="457200" indent="-457200" eaLnBrk="1" hangingPunct="1">
              <a:buFont typeface="Wingdings" panose="05000000000000000000" pitchFamily="2" charset="2"/>
              <a:buChar char="ü"/>
            </a:pPr>
            <a:r>
              <a:rPr lang="en-US" altLang="en-US" sz="3200" b="0" dirty="0" smtClean="0">
                <a:solidFill>
                  <a:srgbClr val="002060"/>
                </a:solidFill>
                <a:latin typeface="Calibri" panose="020F0502020204030204" pitchFamily="34" charset="0"/>
              </a:rPr>
              <a:t>May worsen side effects</a:t>
            </a:r>
          </a:p>
          <a:p>
            <a:pPr marL="457200" indent="-457200">
              <a:buFont typeface="Wingdings" panose="05000000000000000000" pitchFamily="2" charset="2"/>
              <a:buChar char="ü"/>
            </a:pPr>
            <a:r>
              <a:rPr lang="en-US" altLang="en-US" sz="3200" b="0" dirty="0">
                <a:solidFill>
                  <a:srgbClr val="002060"/>
                </a:solidFill>
                <a:latin typeface="Calibri" panose="020F0502020204030204" pitchFamily="34" charset="0"/>
              </a:rPr>
              <a:t>Avoid salon manicures and </a:t>
            </a:r>
          </a:p>
          <a:p>
            <a:pPr marL="0" indent="0"/>
            <a:r>
              <a:rPr lang="en-US" altLang="en-US" sz="3200" b="0" dirty="0">
                <a:solidFill>
                  <a:srgbClr val="002060"/>
                </a:solidFill>
                <a:latin typeface="Calibri" panose="020F0502020204030204" pitchFamily="34" charset="0"/>
              </a:rPr>
              <a:t>     pedicures</a:t>
            </a:r>
          </a:p>
          <a:p>
            <a:pPr marL="457200" indent="-457200" eaLnBrk="1" hangingPunct="1">
              <a:buFont typeface="Wingdings" panose="05000000000000000000" pitchFamily="2" charset="2"/>
              <a:buChar char="ü"/>
            </a:pPr>
            <a:endParaRPr lang="en-US" altLang="en-US" sz="3200" b="0" dirty="0" smtClean="0">
              <a:solidFill>
                <a:srgbClr val="002060"/>
              </a:solidFill>
              <a:latin typeface="Calibri" panose="020F0502020204030204" pitchFamily="34" charset="0"/>
            </a:endParaRPr>
          </a:p>
        </p:txBody>
      </p:sp>
      <p:pic>
        <p:nvPicPr>
          <p:cNvPr id="15362" name="Picture 2" descr="C:\Users\pearce_t\AppData\Local\Microsoft\Windows\Temporary Internet Files\Content.IE5\RGE1QL31\depositphotos_10819909-NO-ALCOHO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268" y="2658352"/>
            <a:ext cx="2301737" cy="2301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9920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97491" y="617014"/>
            <a:ext cx="7310844" cy="730250"/>
          </a:xfrm>
        </p:spPr>
        <p:txBody>
          <a:bodyPr/>
          <a:lstStyle/>
          <a:p>
            <a:pP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Lifestyle Changes </a:t>
            </a:r>
            <a:r>
              <a:rPr lang="en-US" altLang="en-US" sz="3200" b="1" dirty="0" smtClean="0">
                <a:solidFill>
                  <a:srgbClr val="002060"/>
                </a:solidFill>
                <a:latin typeface="Calibri" panose="020F0502020204030204" pitchFamily="34" charset="0"/>
                <a:cs typeface="Times New Roman" panose="02020603050405020304" pitchFamily="18" charset="0"/>
              </a:rPr>
              <a:t>(continued</a:t>
            </a:r>
            <a:r>
              <a:rPr lang="en-US" altLang="en-US" sz="3200" dirty="0" smtClean="0">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44035" name="Rectangle 3"/>
          <p:cNvSpPr>
            <a:spLocks noGrp="1" noChangeArrowheads="1"/>
          </p:cNvSpPr>
          <p:nvPr>
            <p:ph idx="1"/>
          </p:nvPr>
        </p:nvSpPr>
        <p:spPr>
          <a:xfrm>
            <a:off x="619863" y="1524788"/>
            <a:ext cx="7726695" cy="3238598"/>
          </a:xfrm>
        </p:spPr>
        <p:txBody>
          <a:bodyPr>
            <a:normAutofit/>
          </a:bodyPr>
          <a:lstStyle/>
          <a:p>
            <a:pPr eaLnBrk="1" hangingPunct="1">
              <a:buFontTx/>
              <a:buNone/>
            </a:pPr>
            <a:r>
              <a:rPr lang="en-US" altLang="en-US" sz="3200" b="0" dirty="0" smtClean="0">
                <a:solidFill>
                  <a:srgbClr val="002060"/>
                </a:solidFill>
                <a:latin typeface="Calibri" panose="020F0502020204030204" pitchFamily="34" charset="0"/>
                <a:cs typeface="Arial" panose="020B0604020202020204" pitchFamily="34" charset="0"/>
              </a:rPr>
              <a:t>Exercise: </a:t>
            </a:r>
          </a:p>
          <a:p>
            <a:pPr marL="457200" indent="-457200">
              <a:buFont typeface="Wingdings" panose="05000000000000000000" pitchFamily="2" charset="2"/>
              <a:buChar char="ü"/>
            </a:pPr>
            <a:r>
              <a:rPr lang="en-US" altLang="en-US" sz="3200" b="0" dirty="0" smtClean="0">
                <a:solidFill>
                  <a:srgbClr val="002060"/>
                </a:solidFill>
                <a:latin typeface="Calibri" panose="020F0502020204030204" pitchFamily="34" charset="0"/>
                <a:cs typeface="Arial" panose="020B0604020202020204" pitchFamily="34" charset="0"/>
              </a:rPr>
              <a:t>Some exercise is important</a:t>
            </a:r>
          </a:p>
          <a:p>
            <a:pPr marL="457200" indent="-457200">
              <a:buFont typeface="Wingdings" panose="05000000000000000000" pitchFamily="2" charset="2"/>
              <a:buChar char="ü"/>
            </a:pPr>
            <a:r>
              <a:rPr lang="en-US" altLang="en-US" sz="3200" b="0" dirty="0" smtClean="0">
                <a:solidFill>
                  <a:srgbClr val="002060"/>
                </a:solidFill>
                <a:latin typeface="Calibri" panose="020F0502020204030204" pitchFamily="34" charset="0"/>
                <a:cs typeface="Arial" panose="020B0604020202020204" pitchFamily="34" charset="0"/>
              </a:rPr>
              <a:t>Moderation may be required</a:t>
            </a:r>
          </a:p>
          <a:p>
            <a:pPr marL="457200" indent="-457200">
              <a:buFont typeface="Wingdings" panose="05000000000000000000" pitchFamily="2" charset="2"/>
              <a:buChar char="ü"/>
            </a:pPr>
            <a:r>
              <a:rPr lang="en-US" altLang="en-US" sz="3200" b="0" dirty="0" smtClean="0">
                <a:solidFill>
                  <a:srgbClr val="002060"/>
                </a:solidFill>
                <a:latin typeface="Calibri" panose="020F0502020204030204" pitchFamily="34" charset="0"/>
                <a:cs typeface="Arial" panose="020B0604020202020204" pitchFamily="34" charset="0"/>
              </a:rPr>
              <a:t>Discuss with your Oncologist</a:t>
            </a:r>
          </a:p>
          <a:p>
            <a:pPr marL="457200" indent="-457200">
              <a:buFont typeface="Wingdings" panose="05000000000000000000" pitchFamily="2" charset="2"/>
              <a:buChar char="ü"/>
            </a:pPr>
            <a:r>
              <a:rPr lang="en-US" altLang="en-US" sz="3200" b="0" dirty="0" smtClean="0">
                <a:solidFill>
                  <a:srgbClr val="002060"/>
                </a:solidFill>
                <a:latin typeface="Calibri" panose="020F0502020204030204" pitchFamily="34" charset="0"/>
                <a:cs typeface="Arial" panose="020B0604020202020204" pitchFamily="34" charset="0"/>
              </a:rPr>
              <a:t>Listen to your body</a:t>
            </a:r>
          </a:p>
          <a:p>
            <a:pPr lvl="2" eaLnBrk="1" hangingPunct="1">
              <a:buFontTx/>
              <a:buNone/>
            </a:pPr>
            <a:endParaRPr lang="en-US" altLang="en-US" sz="2000" dirty="0" smtClean="0"/>
          </a:p>
        </p:txBody>
      </p:sp>
      <p:pic>
        <p:nvPicPr>
          <p:cNvPr id="16386" name="Picture 2" descr="C:\Users\pearce_t\AppData\Local\Microsoft\Windows\Temporary Internet Files\Content.IE5\RGE1QL31\exercise-with-dumbbells-symbol-h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602" y="2446660"/>
            <a:ext cx="2601977" cy="247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5930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29820" y="411225"/>
            <a:ext cx="8182551" cy="865188"/>
          </a:xfrm>
        </p:spPr>
        <p:txBody>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Safety Precautions</a:t>
            </a:r>
          </a:p>
        </p:txBody>
      </p:sp>
      <p:sp>
        <p:nvSpPr>
          <p:cNvPr id="45059" name="Rectangle 3"/>
          <p:cNvSpPr>
            <a:spLocks noGrp="1" noChangeArrowheads="1"/>
          </p:cNvSpPr>
          <p:nvPr>
            <p:ph idx="1"/>
          </p:nvPr>
        </p:nvSpPr>
        <p:spPr>
          <a:xfrm>
            <a:off x="333462" y="1255274"/>
            <a:ext cx="8576621" cy="4034993"/>
          </a:xfrm>
        </p:spPr>
        <p:txBody>
          <a:bodyPr>
            <a:normAutofit/>
          </a:bodyPr>
          <a:lstStyle/>
          <a:p>
            <a:pPr algn="ctr" eaLnBrk="1" hangingPunct="1"/>
            <a:r>
              <a:rPr lang="en-US" altLang="en-US" sz="2400" b="0" dirty="0" smtClean="0">
                <a:solidFill>
                  <a:srgbClr val="002060"/>
                </a:solidFill>
                <a:latin typeface="Calibri" panose="020F0502020204030204" pitchFamily="34" charset="0"/>
              </a:rPr>
              <a:t>Chemotherapy nurses and pharmacy team wear gowns and gloves</a:t>
            </a:r>
          </a:p>
          <a:p>
            <a:pPr algn="ctr" eaLnBrk="1" hangingPunct="1"/>
            <a:r>
              <a:rPr lang="en-US" altLang="en-US" sz="2400" b="0" dirty="0" smtClean="0">
                <a:solidFill>
                  <a:srgbClr val="002060"/>
                </a:solidFill>
                <a:latin typeface="Calibri" panose="020F0502020204030204" pitchFamily="34" charset="0"/>
              </a:rPr>
              <a:t>during preparation and administration of chemotherapy</a:t>
            </a:r>
            <a:endParaRPr lang="en-US" altLang="en-US" sz="3200" dirty="0" smtClean="0">
              <a:solidFill>
                <a:srgbClr val="002060"/>
              </a:solidFill>
              <a:latin typeface="Calibri" panose="020F0502020204030204" pitchFamily="34" charset="0"/>
            </a:endParaRPr>
          </a:p>
          <a:p>
            <a:pPr lvl="1" eaLnBrk="1" hangingPunct="1">
              <a:buFontTx/>
              <a:buNone/>
            </a:pPr>
            <a:endParaRPr lang="en-US" altLang="en-US" dirty="0" smtClean="0"/>
          </a:p>
          <a:p>
            <a:pPr lvl="1" eaLnBrk="1" hangingPunct="1"/>
            <a:endParaRPr lang="en-US" altLang="en-US"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685" y="2280558"/>
            <a:ext cx="5725885" cy="4294414"/>
          </a:xfrm>
          <a:prstGeom prst="rect">
            <a:avLst/>
          </a:prstGeom>
        </p:spPr>
      </p:pic>
    </p:spTree>
    <p:extLst>
      <p:ext uri="{BB962C8B-B14F-4D97-AF65-F5344CB8AC3E}">
        <p14:creationId xmlns:p14="http://schemas.microsoft.com/office/powerpoint/2010/main" val="13056122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40242" y="535726"/>
            <a:ext cx="8346558" cy="730250"/>
          </a:xfrm>
        </p:spPr>
        <p:txBody>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Safe Handling Precautions</a:t>
            </a:r>
            <a:r>
              <a:rPr lang="en-US" altLang="en-US" dirty="0" smtClean="0"/>
              <a:t>		</a:t>
            </a:r>
          </a:p>
        </p:txBody>
      </p:sp>
      <p:sp>
        <p:nvSpPr>
          <p:cNvPr id="46083" name="Rectangle 3"/>
          <p:cNvSpPr>
            <a:spLocks noGrp="1" noChangeArrowheads="1"/>
          </p:cNvSpPr>
          <p:nvPr>
            <p:ph idx="1"/>
          </p:nvPr>
        </p:nvSpPr>
        <p:spPr>
          <a:xfrm>
            <a:off x="499730" y="1084521"/>
            <a:ext cx="8187070" cy="4130945"/>
          </a:xfrm>
        </p:spPr>
        <p:txBody>
          <a:bodyPr>
            <a:normAutofit fontScale="70000" lnSpcReduction="20000"/>
          </a:bodyPr>
          <a:lstStyle/>
          <a:p>
            <a:r>
              <a:rPr lang="en-US" altLang="en-US" sz="3100" dirty="0">
                <a:solidFill>
                  <a:srgbClr val="002060"/>
                </a:solidFill>
                <a:latin typeface="Calibri" panose="020F0502020204030204" pitchFamily="34" charset="0"/>
              </a:rPr>
              <a:t>Caregivers should use special precautions when </a:t>
            </a:r>
            <a:r>
              <a:rPr lang="en-US" altLang="en-US" sz="3100" dirty="0" smtClean="0">
                <a:solidFill>
                  <a:srgbClr val="002060"/>
                </a:solidFill>
                <a:latin typeface="Calibri" panose="020F0502020204030204" pitchFamily="34" charset="0"/>
              </a:rPr>
              <a:t>in contact </a:t>
            </a:r>
            <a:r>
              <a:rPr lang="en-US" altLang="en-US" sz="3100" dirty="0">
                <a:solidFill>
                  <a:srgbClr val="002060"/>
                </a:solidFill>
                <a:latin typeface="Calibri" panose="020F0502020204030204" pitchFamily="34" charset="0"/>
              </a:rPr>
              <a:t>with</a:t>
            </a:r>
            <a:r>
              <a:rPr lang="en-US" altLang="en-US" sz="3100" dirty="0" smtClean="0">
                <a:solidFill>
                  <a:srgbClr val="002060"/>
                </a:solidFill>
                <a:latin typeface="Calibri" panose="020F0502020204030204" pitchFamily="34" charset="0"/>
              </a:rPr>
              <a:t>:</a:t>
            </a:r>
          </a:p>
          <a:p>
            <a:endParaRPr lang="en-US" altLang="en-US" sz="3100" dirty="0">
              <a:solidFill>
                <a:srgbClr val="002060"/>
              </a:solidFill>
              <a:latin typeface="Calibri" panose="020F0502020204030204" pitchFamily="34" charset="0"/>
            </a:endParaRPr>
          </a:p>
          <a:p>
            <a:pPr lvl="2">
              <a:buClr>
                <a:srgbClr val="002060"/>
              </a:buClr>
              <a:buFont typeface="Wingdings" panose="05000000000000000000" pitchFamily="2" charset="2"/>
              <a:buChar char="ü"/>
            </a:pPr>
            <a:r>
              <a:rPr lang="en-US" altLang="en-US" sz="3100" dirty="0">
                <a:solidFill>
                  <a:srgbClr val="002060"/>
                </a:solidFill>
                <a:latin typeface="Calibri" panose="020F0502020204030204" pitchFamily="34" charset="0"/>
              </a:rPr>
              <a:t>Body fluids (urine, bowel movements, vomit)</a:t>
            </a:r>
          </a:p>
          <a:p>
            <a:pPr lvl="2">
              <a:buClr>
                <a:srgbClr val="002060"/>
              </a:buClr>
              <a:buFont typeface="Wingdings" panose="05000000000000000000" pitchFamily="2" charset="2"/>
              <a:buChar char="ü"/>
            </a:pPr>
            <a:r>
              <a:rPr lang="en-US" altLang="en-US" sz="3100" dirty="0">
                <a:solidFill>
                  <a:srgbClr val="002060"/>
                </a:solidFill>
                <a:latin typeface="Calibri" panose="020F0502020204030204" pitchFamily="34" charset="0"/>
              </a:rPr>
              <a:t>Contaminated linens until chemotherapy cycle completed</a:t>
            </a:r>
          </a:p>
          <a:p>
            <a:pPr lvl="2">
              <a:buClr>
                <a:srgbClr val="002060"/>
              </a:buClr>
              <a:buFont typeface="Wingdings" panose="05000000000000000000" pitchFamily="2" charset="2"/>
              <a:buChar char="ü"/>
            </a:pPr>
            <a:r>
              <a:rPr lang="en-US" altLang="en-US" sz="3100" dirty="0">
                <a:solidFill>
                  <a:srgbClr val="002060"/>
                </a:solidFill>
                <a:latin typeface="Calibri" panose="020F0502020204030204" pitchFamily="34" charset="0"/>
              </a:rPr>
              <a:t>Handling accidental spills from an infusion pump</a:t>
            </a:r>
          </a:p>
          <a:p>
            <a:pPr eaLnBrk="1" hangingPunct="1">
              <a:buFontTx/>
              <a:buNone/>
            </a:pPr>
            <a:endParaRPr lang="en-US" altLang="en-US" dirty="0" smtClean="0"/>
          </a:p>
          <a:p>
            <a:pPr eaLnBrk="1" hangingPunct="1">
              <a:buFontTx/>
              <a:buNone/>
            </a:pPr>
            <a:endParaRPr lang="en-US" altLang="en-US" dirty="0"/>
          </a:p>
          <a:p>
            <a:pPr eaLnBrk="1" hangingPunct="1">
              <a:buFontTx/>
              <a:buNone/>
            </a:pPr>
            <a:r>
              <a:rPr lang="en-US" altLang="en-US" sz="2800" dirty="0" smtClean="0">
                <a:solidFill>
                  <a:srgbClr val="002060"/>
                </a:solidFill>
                <a:latin typeface="Calibri" panose="020F0502020204030204" pitchFamily="34" charset="0"/>
              </a:rPr>
              <a:t>After chemotherapy:</a:t>
            </a:r>
          </a:p>
          <a:p>
            <a:pPr marL="457200" indent="-457200" eaLnBrk="1" hangingPunct="1">
              <a:buFont typeface="Wingdings" panose="05000000000000000000" pitchFamily="2" charset="2"/>
              <a:buChar char="ü"/>
            </a:pPr>
            <a:r>
              <a:rPr lang="en-US" altLang="en-US" sz="2800" b="0" dirty="0" smtClean="0">
                <a:solidFill>
                  <a:srgbClr val="002060"/>
                </a:solidFill>
                <a:latin typeface="Calibri" panose="020F0502020204030204" pitchFamily="34" charset="0"/>
              </a:rPr>
              <a:t>Caregivers should use rubber gloves when in contact with body fluids if possible</a:t>
            </a:r>
          </a:p>
          <a:p>
            <a:pPr marL="457200" indent="-457200" eaLnBrk="1" hangingPunct="1">
              <a:buFont typeface="Wingdings" panose="05000000000000000000" pitchFamily="2" charset="2"/>
              <a:buChar char="ü"/>
            </a:pPr>
            <a:r>
              <a:rPr lang="en-US" altLang="en-US" sz="2800" b="0" dirty="0" smtClean="0">
                <a:solidFill>
                  <a:srgbClr val="002060"/>
                </a:solidFill>
                <a:latin typeface="Calibri" panose="020F0502020204030204" pitchFamily="34" charset="0"/>
              </a:rPr>
              <a:t>Wash contaminated linens </a:t>
            </a:r>
            <a:r>
              <a:rPr lang="en-US" altLang="en-US" sz="2800" b="0" u="sng" dirty="0" smtClean="0">
                <a:solidFill>
                  <a:srgbClr val="002060"/>
                </a:solidFill>
                <a:latin typeface="Calibri" panose="020F0502020204030204" pitchFamily="34" charset="0"/>
              </a:rPr>
              <a:t>separately,</a:t>
            </a:r>
            <a:r>
              <a:rPr lang="en-US" altLang="en-US" sz="2800" b="0" dirty="0" smtClean="0">
                <a:solidFill>
                  <a:srgbClr val="002060"/>
                </a:solidFill>
                <a:latin typeface="Calibri" panose="020F0502020204030204" pitchFamily="34" charset="0"/>
              </a:rPr>
              <a:t> in hot water and laundry detergent</a:t>
            </a:r>
          </a:p>
          <a:p>
            <a:pPr marL="457200" indent="-457200" eaLnBrk="1" hangingPunct="1">
              <a:buFont typeface="Wingdings" panose="05000000000000000000" pitchFamily="2" charset="2"/>
              <a:buChar char="ü"/>
            </a:pPr>
            <a:r>
              <a:rPr lang="en-US" altLang="en-US" sz="2800" b="0" dirty="0" smtClean="0">
                <a:solidFill>
                  <a:srgbClr val="002060"/>
                </a:solidFill>
                <a:latin typeface="Calibri" panose="020F0502020204030204" pitchFamily="34" charset="0"/>
              </a:rPr>
              <a:t>Double flush toilets after use</a:t>
            </a:r>
          </a:p>
          <a:p>
            <a:pPr eaLnBrk="1" hangingPunct="1">
              <a:buFontTx/>
              <a:buNone/>
            </a:pPr>
            <a:endParaRPr lang="en-US" alt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1673" y="4566641"/>
            <a:ext cx="1756079" cy="2121237"/>
          </a:xfrm>
          <a:prstGeom prst="rect">
            <a:avLst/>
          </a:prstGeom>
        </p:spPr>
      </p:pic>
    </p:spTree>
    <p:extLst>
      <p:ext uri="{BB962C8B-B14F-4D97-AF65-F5344CB8AC3E}">
        <p14:creationId xmlns:p14="http://schemas.microsoft.com/office/powerpoint/2010/main" val="9137041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18976" y="448320"/>
            <a:ext cx="8527311" cy="1189093"/>
          </a:xfrm>
        </p:spPr>
        <p:txBody>
          <a:bodyPr>
            <a:noAutofit/>
          </a:bodyPr>
          <a:lstStyle/>
          <a:p>
            <a:pPr eaLnBrk="1" hangingPunct="1"/>
            <a:r>
              <a:rPr lang="en-US" altLang="en-US" sz="4000" b="1" dirty="0" smtClean="0">
                <a:solidFill>
                  <a:srgbClr val="002060"/>
                </a:solidFill>
                <a:latin typeface="Calibri" panose="020F0502020204030204" pitchFamily="34" charset="0"/>
                <a:cs typeface="Times New Roman" panose="02020603050405020304" pitchFamily="18" charset="0"/>
              </a:rPr>
              <a:t>What to expect on Treatment Day</a:t>
            </a:r>
          </a:p>
        </p:txBody>
      </p:sp>
      <p:sp>
        <p:nvSpPr>
          <p:cNvPr id="47107" name="Rectangle 3"/>
          <p:cNvSpPr>
            <a:spLocks noGrp="1" noChangeArrowheads="1"/>
          </p:cNvSpPr>
          <p:nvPr>
            <p:ph idx="1"/>
          </p:nvPr>
        </p:nvSpPr>
        <p:spPr>
          <a:xfrm>
            <a:off x="947870" y="1473986"/>
            <a:ext cx="7898417" cy="3324755"/>
          </a:xfrm>
        </p:spPr>
        <p:txBody>
          <a:bodyPr/>
          <a:lstStyle/>
          <a:p>
            <a:pPr eaLnBrk="1" hangingPunct="1"/>
            <a:endParaRPr lang="en-US" altLang="en-US" dirty="0" smtClean="0"/>
          </a:p>
          <a:p>
            <a:pPr eaLnBrk="1" hangingPunct="1"/>
            <a:r>
              <a:rPr lang="en-US" altLang="en-US" sz="3200" b="0" dirty="0" smtClean="0">
                <a:solidFill>
                  <a:srgbClr val="002060"/>
                </a:solidFill>
                <a:latin typeface="Calibri" panose="020F0502020204030204" pitchFamily="34" charset="0"/>
              </a:rPr>
              <a:t>Treatment times range from 20 minutes to several hours</a:t>
            </a:r>
          </a:p>
          <a:p>
            <a:pPr eaLnBrk="1" hangingPunct="1"/>
            <a:r>
              <a:rPr lang="en-US" altLang="en-US" sz="3200" b="0" dirty="0" smtClean="0">
                <a:solidFill>
                  <a:srgbClr val="002060"/>
                </a:solidFill>
                <a:latin typeface="Calibri" panose="020F0502020204030204" pitchFamily="34" charset="0"/>
              </a:rPr>
              <a:t>We can estimate the length of time required for your visit</a:t>
            </a:r>
          </a:p>
          <a:p>
            <a:pPr eaLnBrk="1" hangingPunct="1">
              <a:buFontTx/>
              <a:buNone/>
            </a:pPr>
            <a:endParaRPr lang="en-US" altLang="en-US" dirty="0" smtClean="0"/>
          </a:p>
          <a:p>
            <a:pPr eaLnBrk="1" hangingPunct="1">
              <a:buFontTx/>
              <a:buNone/>
            </a:pPr>
            <a:endParaRPr lang="en-US" altLang="en-US" dirty="0" smtClean="0"/>
          </a:p>
        </p:txBody>
      </p:sp>
      <p:pic>
        <p:nvPicPr>
          <p:cNvPr id="18434" name="Picture 2" descr="C:\Users\pearce_t\AppData\Local\Microsoft\Windows\Temporary Internet Files\Content.IE5\DRX7BF9E\uh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435" y="3743538"/>
            <a:ext cx="2912444" cy="291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9872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72889" y="264978"/>
            <a:ext cx="8690357" cy="1510660"/>
          </a:xfrm>
        </p:spPr>
        <p:txBody>
          <a:bodyPr>
            <a:noAutofit/>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What to expect on treatment day </a:t>
            </a:r>
            <a:r>
              <a:rPr lang="en-US" altLang="en-US" sz="3200" b="1" dirty="0" smtClean="0">
                <a:solidFill>
                  <a:srgbClr val="002060"/>
                </a:solidFill>
                <a:latin typeface="Calibri" panose="020F0502020204030204" pitchFamily="34" charset="0"/>
                <a:cs typeface="Times New Roman" panose="02020603050405020304" pitchFamily="18" charset="0"/>
              </a:rPr>
              <a:t>(continued)</a:t>
            </a:r>
          </a:p>
        </p:txBody>
      </p:sp>
      <p:sp>
        <p:nvSpPr>
          <p:cNvPr id="48131" name="Rectangle 3"/>
          <p:cNvSpPr>
            <a:spLocks noGrp="1" noChangeArrowheads="1"/>
          </p:cNvSpPr>
          <p:nvPr>
            <p:ph idx="1"/>
          </p:nvPr>
        </p:nvSpPr>
        <p:spPr>
          <a:xfrm>
            <a:off x="272890" y="1658679"/>
            <a:ext cx="8690356" cy="3483760"/>
          </a:xfrm>
        </p:spPr>
        <p:txBody>
          <a:bodyPr>
            <a:noAutofit/>
          </a:bodyPr>
          <a:lstStyle/>
          <a:p>
            <a:pPr marL="457200" indent="-457200" eaLnBrk="1" hangingPunct="1">
              <a:lnSpc>
                <a:spcPct val="90000"/>
              </a:lnSpc>
              <a:buFont typeface="Wingdings" panose="05000000000000000000" pitchFamily="2" charset="2"/>
              <a:buChar char="ü"/>
            </a:pPr>
            <a:r>
              <a:rPr lang="en-US" altLang="en-US" sz="3200" b="0" dirty="0" smtClean="0">
                <a:solidFill>
                  <a:srgbClr val="002060"/>
                </a:solidFill>
                <a:latin typeface="Calibri" panose="020F0502020204030204" pitchFamily="34" charset="0"/>
              </a:rPr>
              <a:t>Height and weight measured</a:t>
            </a:r>
          </a:p>
          <a:p>
            <a:pPr marL="457200" indent="-457200" eaLnBrk="1" hangingPunct="1">
              <a:lnSpc>
                <a:spcPct val="90000"/>
              </a:lnSpc>
              <a:buFont typeface="Wingdings" panose="05000000000000000000" pitchFamily="2" charset="2"/>
              <a:buChar char="ü"/>
            </a:pPr>
            <a:r>
              <a:rPr lang="en-US" altLang="en-US" sz="3200" b="0" dirty="0" smtClean="0">
                <a:solidFill>
                  <a:srgbClr val="002060"/>
                </a:solidFill>
                <a:latin typeface="Calibri" panose="020F0502020204030204" pitchFamily="34" charset="0"/>
              </a:rPr>
              <a:t>A blood sample will be taken for testing before each chemotherapy cycle</a:t>
            </a:r>
          </a:p>
          <a:p>
            <a:pPr marL="457200" indent="-457200" eaLnBrk="1" hangingPunct="1">
              <a:lnSpc>
                <a:spcPct val="90000"/>
              </a:lnSpc>
              <a:buFont typeface="Wingdings" panose="05000000000000000000" pitchFamily="2" charset="2"/>
              <a:buChar char="ü"/>
            </a:pPr>
            <a:r>
              <a:rPr lang="en-US" altLang="en-US" sz="3200" b="0" dirty="0" smtClean="0">
                <a:solidFill>
                  <a:srgbClr val="002060"/>
                </a:solidFill>
                <a:latin typeface="Calibri" panose="020F0502020204030204" pitchFamily="34" charset="0"/>
              </a:rPr>
              <a:t>Bring your Health Card and photo ID to each visit</a:t>
            </a:r>
          </a:p>
          <a:p>
            <a:pPr marL="457200" indent="-457200" eaLnBrk="1" hangingPunct="1">
              <a:lnSpc>
                <a:spcPct val="90000"/>
              </a:lnSpc>
              <a:buFont typeface="Wingdings" panose="05000000000000000000" pitchFamily="2" charset="2"/>
              <a:buChar char="ü"/>
            </a:pPr>
            <a:r>
              <a:rPr lang="en-US" altLang="en-US" sz="3200" b="0" dirty="0" smtClean="0">
                <a:solidFill>
                  <a:srgbClr val="002060"/>
                </a:solidFill>
                <a:latin typeface="Calibri" panose="020F0502020204030204" pitchFamily="34" charset="0"/>
              </a:rPr>
              <a:t>You may have a scheduled doctor’s appointment with each cycle of chemotherapy</a:t>
            </a:r>
          </a:p>
        </p:txBody>
      </p:sp>
    </p:spTree>
    <p:extLst>
      <p:ext uri="{BB962C8B-B14F-4D97-AF65-F5344CB8AC3E}">
        <p14:creationId xmlns:p14="http://schemas.microsoft.com/office/powerpoint/2010/main" val="24689246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65814" y="467833"/>
            <a:ext cx="8708065" cy="1117477"/>
          </a:xfrm>
        </p:spPr>
        <p:txBody>
          <a:bodyPr>
            <a:normAutofit fontScale="90000"/>
          </a:bodyPr>
          <a:lstStyle/>
          <a:p>
            <a:pPr algn="ctr"/>
            <a:r>
              <a:rPr lang="en-US" altLang="en-US" sz="4400" b="1" dirty="0">
                <a:solidFill>
                  <a:srgbClr val="002060"/>
                </a:solidFill>
                <a:latin typeface="Calibri" panose="020F0502020204030204" pitchFamily="34" charset="0"/>
                <a:cs typeface="Times New Roman" panose="02020603050405020304" pitchFamily="18" charset="0"/>
              </a:rPr>
              <a:t>What to expect on treatment day </a:t>
            </a:r>
            <a:r>
              <a:rPr lang="en-US" altLang="en-US" sz="3200" b="1" dirty="0">
                <a:solidFill>
                  <a:srgbClr val="002060"/>
                </a:solidFill>
                <a:latin typeface="Calibri" panose="020F0502020204030204" pitchFamily="34" charset="0"/>
                <a:cs typeface="Times New Roman" panose="02020603050405020304" pitchFamily="18" charset="0"/>
              </a:rPr>
              <a:t>(continued)</a:t>
            </a:r>
            <a:endParaRPr lang="en-US" altLang="en-US" sz="16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9155" name="Rectangle 3"/>
          <p:cNvSpPr>
            <a:spLocks noGrp="1" noChangeArrowheads="1"/>
          </p:cNvSpPr>
          <p:nvPr>
            <p:ph idx="1"/>
          </p:nvPr>
        </p:nvSpPr>
        <p:spPr>
          <a:xfrm>
            <a:off x="4965404" y="1775638"/>
            <a:ext cx="3530009" cy="3094074"/>
          </a:xfrm>
        </p:spPr>
        <p:txBody>
          <a:bodyPr>
            <a:normAutofit/>
          </a:bodyPr>
          <a:lstStyle/>
          <a:p>
            <a:pPr eaLnBrk="1" hangingPunct="1"/>
            <a:r>
              <a:rPr lang="en-US" altLang="en-US" sz="3200" b="0" dirty="0" smtClean="0">
                <a:solidFill>
                  <a:srgbClr val="002060"/>
                </a:solidFill>
                <a:latin typeface="Calibri" panose="020F0502020204030204" pitchFamily="34" charset="0"/>
              </a:rPr>
              <a:t>Once we are aware</a:t>
            </a:r>
          </a:p>
          <a:p>
            <a:pPr eaLnBrk="1" hangingPunct="1"/>
            <a:r>
              <a:rPr lang="en-US" altLang="en-US" sz="3200" b="0" dirty="0" smtClean="0">
                <a:solidFill>
                  <a:srgbClr val="002060"/>
                </a:solidFill>
                <a:latin typeface="Calibri" panose="020F0502020204030204" pitchFamily="34" charset="0"/>
              </a:rPr>
              <a:t>of your blood</a:t>
            </a:r>
          </a:p>
          <a:p>
            <a:pPr eaLnBrk="1" hangingPunct="1"/>
            <a:r>
              <a:rPr lang="en-US" altLang="en-US" sz="3200" b="0" dirty="0" smtClean="0">
                <a:solidFill>
                  <a:srgbClr val="002060"/>
                </a:solidFill>
                <a:latin typeface="Calibri" panose="020F0502020204030204" pitchFamily="34" charset="0"/>
              </a:rPr>
              <a:t>counts, we will</a:t>
            </a:r>
          </a:p>
          <a:p>
            <a:pPr eaLnBrk="1" hangingPunct="1"/>
            <a:r>
              <a:rPr lang="en-US" altLang="en-US" sz="3200" b="0" dirty="0" smtClean="0">
                <a:solidFill>
                  <a:srgbClr val="002060"/>
                </a:solidFill>
                <a:latin typeface="Calibri" panose="020F0502020204030204" pitchFamily="34" charset="0"/>
              </a:rPr>
              <a:t>proceed with</a:t>
            </a:r>
          </a:p>
          <a:p>
            <a:pPr eaLnBrk="1" hangingPunct="1"/>
            <a:r>
              <a:rPr lang="en-US" altLang="en-US" sz="3200" b="0" dirty="0" smtClean="0">
                <a:solidFill>
                  <a:srgbClr val="002060"/>
                </a:solidFill>
                <a:latin typeface="Calibri" panose="020F0502020204030204" pitchFamily="34" charset="0"/>
              </a:rPr>
              <a:t>treatment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393" y="1698172"/>
            <a:ext cx="3143250" cy="4191000"/>
          </a:xfrm>
          <a:prstGeom prst="rect">
            <a:avLst/>
          </a:prstGeom>
        </p:spPr>
      </p:pic>
    </p:spTree>
    <p:extLst>
      <p:ext uri="{BB962C8B-B14F-4D97-AF65-F5344CB8AC3E}">
        <p14:creationId xmlns:p14="http://schemas.microsoft.com/office/powerpoint/2010/main" val="35372875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582280" y="1374135"/>
            <a:ext cx="7945031" cy="3899834"/>
          </a:xfrm>
        </p:spPr>
        <p:txBody>
          <a:bodyPr>
            <a:normAutofit/>
          </a:bodyPr>
          <a:lstStyle/>
          <a:p>
            <a:pPr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The pharmacist receives your chemotherapy order and starts to prepare your medication</a:t>
            </a:r>
          </a:p>
          <a:p>
            <a:pPr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There may be a wait while your medications are prepared</a:t>
            </a:r>
          </a:p>
          <a:p>
            <a:pPr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Bring your anti-nausea medications with you to your chemotherapy appointment</a:t>
            </a:r>
          </a:p>
        </p:txBody>
      </p:sp>
      <p:sp>
        <p:nvSpPr>
          <p:cNvPr id="50179" name="Text Box 4"/>
          <p:cNvSpPr txBox="1">
            <a:spLocks noChangeArrowheads="1"/>
          </p:cNvSpPr>
          <p:nvPr/>
        </p:nvSpPr>
        <p:spPr bwMode="auto">
          <a:xfrm>
            <a:off x="900113" y="549275"/>
            <a:ext cx="741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b="1">
                <a:solidFill>
                  <a:srgbClr val="6699FF"/>
                </a:solidFill>
                <a:latin typeface="Times New Roman" pitchFamily="18" charset="0"/>
              </a:defRPr>
            </a:lvl1pPr>
            <a:lvl2pPr marL="742950" indent="-285750" eaLnBrk="0" hangingPunct="0">
              <a:defRPr sz="3600" b="1">
                <a:solidFill>
                  <a:srgbClr val="6699FF"/>
                </a:solidFill>
                <a:latin typeface="Times New Roman" pitchFamily="18" charset="0"/>
              </a:defRPr>
            </a:lvl2pPr>
            <a:lvl3pPr marL="1143000" indent="-228600" eaLnBrk="0" hangingPunct="0">
              <a:defRPr sz="3600" b="1">
                <a:solidFill>
                  <a:srgbClr val="6699FF"/>
                </a:solidFill>
                <a:latin typeface="Times New Roman" pitchFamily="18" charset="0"/>
              </a:defRPr>
            </a:lvl3pPr>
            <a:lvl4pPr marL="1600200" indent="-228600" eaLnBrk="0" hangingPunct="0">
              <a:defRPr sz="3600" b="1">
                <a:solidFill>
                  <a:srgbClr val="6699FF"/>
                </a:solidFill>
                <a:latin typeface="Times New Roman" pitchFamily="18" charset="0"/>
              </a:defRPr>
            </a:lvl4pPr>
            <a:lvl5pPr marL="2057400" indent="-228600" eaLnBrk="0" hangingPunct="0">
              <a:defRPr sz="3600" b="1">
                <a:solidFill>
                  <a:srgbClr val="6699FF"/>
                </a:solidFill>
                <a:latin typeface="Times New Roman" pitchFamily="18" charset="0"/>
              </a:defRPr>
            </a:lvl5pPr>
            <a:lvl6pPr marL="2514600" indent="-228600" eaLnBrk="0" fontAlgn="base" hangingPunct="0">
              <a:spcBef>
                <a:spcPct val="0"/>
              </a:spcBef>
              <a:spcAft>
                <a:spcPct val="0"/>
              </a:spcAft>
              <a:defRPr sz="3600" b="1">
                <a:solidFill>
                  <a:srgbClr val="6699FF"/>
                </a:solidFill>
                <a:latin typeface="Times New Roman" pitchFamily="18" charset="0"/>
              </a:defRPr>
            </a:lvl6pPr>
            <a:lvl7pPr marL="2971800" indent="-228600" eaLnBrk="0" fontAlgn="base" hangingPunct="0">
              <a:spcBef>
                <a:spcPct val="0"/>
              </a:spcBef>
              <a:spcAft>
                <a:spcPct val="0"/>
              </a:spcAft>
              <a:defRPr sz="3600" b="1">
                <a:solidFill>
                  <a:srgbClr val="6699FF"/>
                </a:solidFill>
                <a:latin typeface="Times New Roman" pitchFamily="18" charset="0"/>
              </a:defRPr>
            </a:lvl7pPr>
            <a:lvl8pPr marL="3429000" indent="-228600" eaLnBrk="0" fontAlgn="base" hangingPunct="0">
              <a:spcBef>
                <a:spcPct val="0"/>
              </a:spcBef>
              <a:spcAft>
                <a:spcPct val="0"/>
              </a:spcAft>
              <a:defRPr sz="3600" b="1">
                <a:solidFill>
                  <a:srgbClr val="6699FF"/>
                </a:solidFill>
                <a:latin typeface="Times New Roman" pitchFamily="18" charset="0"/>
              </a:defRPr>
            </a:lvl8pPr>
            <a:lvl9pPr marL="3886200" indent="-228600" eaLnBrk="0" fontAlgn="base" hangingPunct="0">
              <a:spcBef>
                <a:spcPct val="0"/>
              </a:spcBef>
              <a:spcAft>
                <a:spcPct val="0"/>
              </a:spcAft>
              <a:defRPr sz="3600" b="1">
                <a:solidFill>
                  <a:srgbClr val="6699FF"/>
                </a:solidFill>
                <a:latin typeface="Times New Roman" pitchFamily="18" charset="0"/>
              </a:defRPr>
            </a:lvl9pPr>
          </a:lstStyle>
          <a:p>
            <a:pPr eaLnBrk="1" hangingPunct="1">
              <a:spcBef>
                <a:spcPct val="50000"/>
              </a:spcBef>
            </a:pPr>
            <a:endParaRPr lang="en-CA" altLang="en-US" sz="2400" b="0" dirty="0">
              <a:solidFill>
                <a:schemeClr val="tx1"/>
              </a:solidFill>
            </a:endParaRPr>
          </a:p>
        </p:txBody>
      </p:sp>
      <p:sp>
        <p:nvSpPr>
          <p:cNvPr id="50180" name="Text Box 5"/>
          <p:cNvSpPr txBox="1">
            <a:spLocks noChangeArrowheads="1"/>
          </p:cNvSpPr>
          <p:nvPr/>
        </p:nvSpPr>
        <p:spPr bwMode="auto">
          <a:xfrm>
            <a:off x="468313" y="404813"/>
            <a:ext cx="8135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b="1">
                <a:solidFill>
                  <a:srgbClr val="6699FF"/>
                </a:solidFill>
                <a:latin typeface="Times New Roman" pitchFamily="18" charset="0"/>
              </a:defRPr>
            </a:lvl1pPr>
            <a:lvl2pPr marL="742950" indent="-285750" eaLnBrk="0" hangingPunct="0">
              <a:defRPr sz="3600" b="1">
                <a:solidFill>
                  <a:srgbClr val="6699FF"/>
                </a:solidFill>
                <a:latin typeface="Times New Roman" pitchFamily="18" charset="0"/>
              </a:defRPr>
            </a:lvl2pPr>
            <a:lvl3pPr marL="1143000" indent="-228600" eaLnBrk="0" hangingPunct="0">
              <a:defRPr sz="3600" b="1">
                <a:solidFill>
                  <a:srgbClr val="6699FF"/>
                </a:solidFill>
                <a:latin typeface="Times New Roman" pitchFamily="18" charset="0"/>
              </a:defRPr>
            </a:lvl3pPr>
            <a:lvl4pPr marL="1600200" indent="-228600" eaLnBrk="0" hangingPunct="0">
              <a:defRPr sz="3600" b="1">
                <a:solidFill>
                  <a:srgbClr val="6699FF"/>
                </a:solidFill>
                <a:latin typeface="Times New Roman" pitchFamily="18" charset="0"/>
              </a:defRPr>
            </a:lvl4pPr>
            <a:lvl5pPr marL="2057400" indent="-228600" eaLnBrk="0" hangingPunct="0">
              <a:defRPr sz="3600" b="1">
                <a:solidFill>
                  <a:srgbClr val="6699FF"/>
                </a:solidFill>
                <a:latin typeface="Times New Roman" pitchFamily="18" charset="0"/>
              </a:defRPr>
            </a:lvl5pPr>
            <a:lvl6pPr marL="2514600" indent="-228600" eaLnBrk="0" fontAlgn="base" hangingPunct="0">
              <a:spcBef>
                <a:spcPct val="0"/>
              </a:spcBef>
              <a:spcAft>
                <a:spcPct val="0"/>
              </a:spcAft>
              <a:defRPr sz="3600" b="1">
                <a:solidFill>
                  <a:srgbClr val="6699FF"/>
                </a:solidFill>
                <a:latin typeface="Times New Roman" pitchFamily="18" charset="0"/>
              </a:defRPr>
            </a:lvl6pPr>
            <a:lvl7pPr marL="2971800" indent="-228600" eaLnBrk="0" fontAlgn="base" hangingPunct="0">
              <a:spcBef>
                <a:spcPct val="0"/>
              </a:spcBef>
              <a:spcAft>
                <a:spcPct val="0"/>
              </a:spcAft>
              <a:defRPr sz="3600" b="1">
                <a:solidFill>
                  <a:srgbClr val="6699FF"/>
                </a:solidFill>
                <a:latin typeface="Times New Roman" pitchFamily="18" charset="0"/>
              </a:defRPr>
            </a:lvl7pPr>
            <a:lvl8pPr marL="3429000" indent="-228600" eaLnBrk="0" fontAlgn="base" hangingPunct="0">
              <a:spcBef>
                <a:spcPct val="0"/>
              </a:spcBef>
              <a:spcAft>
                <a:spcPct val="0"/>
              </a:spcAft>
              <a:defRPr sz="3600" b="1">
                <a:solidFill>
                  <a:srgbClr val="6699FF"/>
                </a:solidFill>
                <a:latin typeface="Times New Roman" pitchFamily="18" charset="0"/>
              </a:defRPr>
            </a:lvl8pPr>
            <a:lvl9pPr marL="3886200" indent="-228600" eaLnBrk="0" fontAlgn="base" hangingPunct="0">
              <a:spcBef>
                <a:spcPct val="0"/>
              </a:spcBef>
              <a:spcAft>
                <a:spcPct val="0"/>
              </a:spcAft>
              <a:defRPr sz="3600" b="1">
                <a:solidFill>
                  <a:srgbClr val="6699FF"/>
                </a:solidFill>
                <a:latin typeface="Times New Roman" pitchFamily="18" charset="0"/>
              </a:defRPr>
            </a:lvl9pPr>
          </a:lstStyle>
          <a:p>
            <a:pPr eaLnBrk="1" hangingPunct="1"/>
            <a:endParaRPr lang="en-CA" altLang="en-US" sz="2400" b="0" dirty="0">
              <a:solidFill>
                <a:schemeClr val="tx1"/>
              </a:solidFill>
            </a:endParaRPr>
          </a:p>
        </p:txBody>
      </p:sp>
      <p:sp>
        <p:nvSpPr>
          <p:cNvPr id="50181" name="Text Box 6"/>
          <p:cNvSpPr txBox="1">
            <a:spLocks noChangeArrowheads="1"/>
          </p:cNvSpPr>
          <p:nvPr/>
        </p:nvSpPr>
        <p:spPr bwMode="auto">
          <a:xfrm>
            <a:off x="468312" y="360144"/>
            <a:ext cx="805899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a:solidFill>
                  <a:srgbClr val="6699FF"/>
                </a:solidFill>
                <a:latin typeface="Times New Roman" pitchFamily="18" charset="0"/>
              </a:defRPr>
            </a:lvl1pPr>
            <a:lvl2pPr marL="742950" indent="-285750" eaLnBrk="0" hangingPunct="0">
              <a:defRPr sz="3600" b="1">
                <a:solidFill>
                  <a:srgbClr val="6699FF"/>
                </a:solidFill>
                <a:latin typeface="Times New Roman" pitchFamily="18" charset="0"/>
              </a:defRPr>
            </a:lvl2pPr>
            <a:lvl3pPr marL="1143000" indent="-228600" eaLnBrk="0" hangingPunct="0">
              <a:defRPr sz="3600" b="1">
                <a:solidFill>
                  <a:srgbClr val="6699FF"/>
                </a:solidFill>
                <a:latin typeface="Times New Roman" pitchFamily="18" charset="0"/>
              </a:defRPr>
            </a:lvl3pPr>
            <a:lvl4pPr marL="1600200" indent="-228600" eaLnBrk="0" hangingPunct="0">
              <a:defRPr sz="3600" b="1">
                <a:solidFill>
                  <a:srgbClr val="6699FF"/>
                </a:solidFill>
                <a:latin typeface="Times New Roman" pitchFamily="18" charset="0"/>
              </a:defRPr>
            </a:lvl4pPr>
            <a:lvl5pPr marL="2057400" indent="-228600" eaLnBrk="0" hangingPunct="0">
              <a:defRPr sz="3600" b="1">
                <a:solidFill>
                  <a:srgbClr val="6699FF"/>
                </a:solidFill>
                <a:latin typeface="Times New Roman" pitchFamily="18" charset="0"/>
              </a:defRPr>
            </a:lvl5pPr>
            <a:lvl6pPr marL="2514600" indent="-228600" eaLnBrk="0" fontAlgn="base" hangingPunct="0">
              <a:spcBef>
                <a:spcPct val="0"/>
              </a:spcBef>
              <a:spcAft>
                <a:spcPct val="0"/>
              </a:spcAft>
              <a:defRPr sz="3600" b="1">
                <a:solidFill>
                  <a:srgbClr val="6699FF"/>
                </a:solidFill>
                <a:latin typeface="Times New Roman" pitchFamily="18" charset="0"/>
              </a:defRPr>
            </a:lvl6pPr>
            <a:lvl7pPr marL="2971800" indent="-228600" eaLnBrk="0" fontAlgn="base" hangingPunct="0">
              <a:spcBef>
                <a:spcPct val="0"/>
              </a:spcBef>
              <a:spcAft>
                <a:spcPct val="0"/>
              </a:spcAft>
              <a:defRPr sz="3600" b="1">
                <a:solidFill>
                  <a:srgbClr val="6699FF"/>
                </a:solidFill>
                <a:latin typeface="Times New Roman" pitchFamily="18" charset="0"/>
              </a:defRPr>
            </a:lvl7pPr>
            <a:lvl8pPr marL="3429000" indent="-228600" eaLnBrk="0" fontAlgn="base" hangingPunct="0">
              <a:spcBef>
                <a:spcPct val="0"/>
              </a:spcBef>
              <a:spcAft>
                <a:spcPct val="0"/>
              </a:spcAft>
              <a:defRPr sz="3600" b="1">
                <a:solidFill>
                  <a:srgbClr val="6699FF"/>
                </a:solidFill>
                <a:latin typeface="Times New Roman" pitchFamily="18" charset="0"/>
              </a:defRPr>
            </a:lvl8pPr>
            <a:lvl9pPr marL="3886200" indent="-228600" eaLnBrk="0" fontAlgn="base" hangingPunct="0">
              <a:spcBef>
                <a:spcPct val="0"/>
              </a:spcBef>
              <a:spcAft>
                <a:spcPct val="0"/>
              </a:spcAft>
              <a:defRPr sz="3600" b="1">
                <a:solidFill>
                  <a:srgbClr val="6699FF"/>
                </a:solidFill>
                <a:latin typeface="Times New Roman" pitchFamily="18" charset="0"/>
              </a:defRPr>
            </a:lvl9pPr>
          </a:lstStyle>
          <a:p>
            <a:pPr algn="ctr" eaLnBrk="1" hangingPunct="1">
              <a:spcBef>
                <a:spcPct val="50000"/>
              </a:spcBef>
            </a:pPr>
            <a:r>
              <a:rPr lang="en-US" altLang="en-US" sz="4400" dirty="0">
                <a:solidFill>
                  <a:srgbClr val="002060"/>
                </a:solidFill>
                <a:latin typeface="Calibri" panose="020F0502020204030204" pitchFamily="34" charset="0"/>
              </a:rPr>
              <a:t>Getting Started</a:t>
            </a:r>
          </a:p>
        </p:txBody>
      </p:sp>
    </p:spTree>
    <p:extLst>
      <p:ext uri="{BB962C8B-B14F-4D97-AF65-F5344CB8AC3E}">
        <p14:creationId xmlns:p14="http://schemas.microsoft.com/office/powerpoint/2010/main" val="20158790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178603" y="597433"/>
            <a:ext cx="4720855" cy="731838"/>
          </a:xfrm>
        </p:spPr>
        <p:txBody>
          <a:bodyPr>
            <a:normAutofit fontScale="90000"/>
          </a:bodyPr>
          <a:lstStyle/>
          <a:p>
            <a:pPr algn="ctr" eaLnBrk="1" hangingPunct="1"/>
            <a:r>
              <a:rPr lang="en-US" altLang="en-US" sz="4000" dirty="0" smtClean="0"/>
              <a:t>  </a:t>
            </a:r>
            <a:r>
              <a:rPr lang="en-US" altLang="en-US" sz="4400" b="1" dirty="0" smtClean="0">
                <a:solidFill>
                  <a:srgbClr val="002060"/>
                </a:solidFill>
                <a:latin typeface="Calibri" panose="020F0502020204030204" pitchFamily="34" charset="0"/>
                <a:cs typeface="Times New Roman" panose="02020603050405020304" pitchFamily="18" charset="0"/>
              </a:rPr>
              <a:t>Getting Started (continued)</a:t>
            </a:r>
          </a:p>
        </p:txBody>
      </p:sp>
      <p:sp>
        <p:nvSpPr>
          <p:cNvPr id="51203" name="Rectangle 3"/>
          <p:cNvSpPr>
            <a:spLocks noGrp="1" noChangeArrowheads="1"/>
          </p:cNvSpPr>
          <p:nvPr>
            <p:ph idx="1"/>
          </p:nvPr>
        </p:nvSpPr>
        <p:spPr>
          <a:xfrm>
            <a:off x="4423154" y="2020416"/>
            <a:ext cx="4603898" cy="3996661"/>
          </a:xfrm>
        </p:spPr>
        <p:txBody>
          <a:bodyPr>
            <a:normAutofit/>
          </a:bodyPr>
          <a:lstStyle/>
          <a:p>
            <a:pPr eaLnBrk="1" hangingPunct="1">
              <a:lnSpc>
                <a:spcPct val="120000"/>
              </a:lnSpc>
              <a:buFont typeface="Wingdings" panose="05000000000000000000" pitchFamily="2" charset="2"/>
              <a:buChar char="ü"/>
            </a:pPr>
            <a:r>
              <a:rPr lang="en-US" altLang="en-US" sz="2400" b="0" dirty="0" smtClean="0">
                <a:solidFill>
                  <a:srgbClr val="002060"/>
                </a:solidFill>
                <a:latin typeface="Calibri" panose="020F0502020204030204" pitchFamily="34" charset="0"/>
              </a:rPr>
              <a:t>You will be called into the chemo room when your medication is ready</a:t>
            </a:r>
          </a:p>
          <a:p>
            <a:pPr eaLnBrk="1" hangingPunct="1">
              <a:lnSpc>
                <a:spcPct val="120000"/>
              </a:lnSpc>
              <a:buFont typeface="Wingdings" panose="05000000000000000000" pitchFamily="2" charset="2"/>
              <a:buChar char="ü"/>
            </a:pPr>
            <a:r>
              <a:rPr lang="en-US" altLang="en-US" sz="2400" b="0" dirty="0" smtClean="0">
                <a:solidFill>
                  <a:srgbClr val="002060"/>
                </a:solidFill>
                <a:latin typeface="Calibri" panose="020F0502020204030204" pitchFamily="34" charset="0"/>
              </a:rPr>
              <a:t>You will be asked to identify yourself by giving the nurse your name, address and date of birth</a:t>
            </a:r>
          </a:p>
          <a:p>
            <a:pPr eaLnBrk="1" hangingPunct="1">
              <a:lnSpc>
                <a:spcPct val="90000"/>
              </a:lnSpc>
            </a:pPr>
            <a:endParaRPr lang="en-US" altLang="en-US" sz="3600" dirty="0" smtClean="0"/>
          </a:p>
          <a:p>
            <a:pPr eaLnBrk="1" hangingPunct="1">
              <a:lnSpc>
                <a:spcPct val="90000"/>
              </a:lnSpc>
              <a:buFontTx/>
              <a:buNone/>
            </a:pPr>
            <a:endParaRPr lang="en-US" alt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11" y="838199"/>
            <a:ext cx="3967843" cy="5290457"/>
          </a:xfrm>
          <a:prstGeom prst="rect">
            <a:avLst/>
          </a:prstGeom>
        </p:spPr>
      </p:pic>
    </p:spTree>
    <p:extLst>
      <p:ext uri="{BB962C8B-B14F-4D97-AF65-F5344CB8AC3E}">
        <p14:creationId xmlns:p14="http://schemas.microsoft.com/office/powerpoint/2010/main" val="854999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983" y="559379"/>
            <a:ext cx="6426397" cy="731837"/>
          </a:xfrm>
        </p:spPr>
        <p:txBody>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What is Cancer?</a:t>
            </a:r>
          </a:p>
        </p:txBody>
      </p:sp>
      <p:sp>
        <p:nvSpPr>
          <p:cNvPr id="6147" name="Rectangle 3"/>
          <p:cNvSpPr>
            <a:spLocks noGrp="1" noChangeArrowheads="1"/>
          </p:cNvSpPr>
          <p:nvPr>
            <p:ph idx="1"/>
          </p:nvPr>
        </p:nvSpPr>
        <p:spPr>
          <a:xfrm>
            <a:off x="893135" y="1424763"/>
            <a:ext cx="7453423" cy="3883837"/>
          </a:xfrm>
        </p:spPr>
        <p:txBody>
          <a:bodyPr>
            <a:normAutofit/>
          </a:bodyPr>
          <a:lstStyle/>
          <a:p>
            <a:pPr eaLnBrk="1" hangingPunct="1">
              <a:buFont typeface="Arial" panose="020B0604020202020204" pitchFamily="34" charset="0"/>
              <a:buChar char="•"/>
            </a:pPr>
            <a:r>
              <a:rPr lang="en-US" altLang="en-US" sz="3600" b="0" dirty="0" smtClean="0">
                <a:solidFill>
                  <a:srgbClr val="002060"/>
                </a:solidFill>
                <a:latin typeface="Calibri" panose="020F0502020204030204" pitchFamily="34" charset="0"/>
              </a:rPr>
              <a:t>Cancer cells are abnormal cells </a:t>
            </a:r>
          </a:p>
          <a:p>
            <a:pPr eaLnBrk="1" hangingPunct="1">
              <a:buFont typeface="Arial" panose="020B0604020202020204" pitchFamily="34" charset="0"/>
              <a:buChar char="•"/>
            </a:pPr>
            <a:r>
              <a:rPr lang="en-US" altLang="en-US" sz="3600" b="0" dirty="0" smtClean="0">
                <a:solidFill>
                  <a:srgbClr val="002060"/>
                </a:solidFill>
                <a:latin typeface="Calibri" panose="020F0502020204030204" pitchFamily="34" charset="0"/>
              </a:rPr>
              <a:t>They do not function like your “normal” healthy cells  </a:t>
            </a:r>
          </a:p>
          <a:p>
            <a:pPr eaLnBrk="1" hangingPunct="1">
              <a:buFont typeface="Arial" panose="020B0604020202020204" pitchFamily="34" charset="0"/>
              <a:buChar char="•"/>
            </a:pPr>
            <a:r>
              <a:rPr lang="en-US" altLang="en-US" sz="3600" b="0" dirty="0" smtClean="0">
                <a:solidFill>
                  <a:srgbClr val="002060"/>
                </a:solidFill>
                <a:latin typeface="Calibri" panose="020F0502020204030204" pitchFamily="34" charset="0"/>
              </a:rPr>
              <a:t>They may have an uncontrolled growth which means that they could spread</a:t>
            </a:r>
          </a:p>
        </p:txBody>
      </p:sp>
    </p:spTree>
    <p:extLst>
      <p:ext uri="{BB962C8B-B14F-4D97-AF65-F5344CB8AC3E}">
        <p14:creationId xmlns:p14="http://schemas.microsoft.com/office/powerpoint/2010/main" val="3282885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72914" y="323493"/>
            <a:ext cx="8356415" cy="804863"/>
          </a:xfrm>
        </p:spPr>
        <p:txBody>
          <a:bodyPr/>
          <a:lstStyle/>
          <a:p>
            <a:pP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Getting Started (continued)</a:t>
            </a:r>
          </a:p>
        </p:txBody>
      </p:sp>
      <p:sp>
        <p:nvSpPr>
          <p:cNvPr id="52227" name="Rectangle 3"/>
          <p:cNvSpPr>
            <a:spLocks noGrp="1" noChangeArrowheads="1"/>
          </p:cNvSpPr>
          <p:nvPr>
            <p:ph idx="1"/>
          </p:nvPr>
        </p:nvSpPr>
        <p:spPr>
          <a:xfrm>
            <a:off x="520995" y="1298478"/>
            <a:ext cx="3211033" cy="3866448"/>
          </a:xfrm>
        </p:spPr>
        <p:txBody>
          <a:bodyPr>
            <a:normAutofit lnSpcReduction="10000"/>
          </a:bodyPr>
          <a:lstStyle/>
          <a:p>
            <a:pPr marL="457200" indent="-457200" eaLnBrk="1" hangingPunct="1">
              <a:buFont typeface="Wingdings" panose="05000000000000000000" pitchFamily="2" charset="2"/>
              <a:buChar char="ü"/>
            </a:pPr>
            <a:r>
              <a:rPr lang="en-US" altLang="en-US" sz="3200" b="0" dirty="0" smtClean="0">
                <a:solidFill>
                  <a:srgbClr val="002060"/>
                </a:solidFill>
                <a:latin typeface="Calibri" panose="020F0502020204030204" pitchFamily="34" charset="0"/>
              </a:rPr>
              <a:t>An intravenous</a:t>
            </a:r>
          </a:p>
          <a:p>
            <a:pPr marL="0" indent="0" eaLnBrk="1" hangingPunct="1"/>
            <a:r>
              <a:rPr lang="en-US" altLang="en-US" sz="3200" b="0" dirty="0" smtClean="0">
                <a:solidFill>
                  <a:srgbClr val="002060"/>
                </a:solidFill>
                <a:latin typeface="Calibri" panose="020F0502020204030204" pitchFamily="34" charset="0"/>
              </a:rPr>
              <a:t>line will be</a:t>
            </a:r>
          </a:p>
          <a:p>
            <a:pPr marL="0" indent="0" eaLnBrk="1" hangingPunct="1"/>
            <a:r>
              <a:rPr lang="en-US" altLang="en-US" sz="3200" b="0" dirty="0" smtClean="0">
                <a:solidFill>
                  <a:srgbClr val="002060"/>
                </a:solidFill>
                <a:latin typeface="Calibri" panose="020F0502020204030204" pitchFamily="34" charset="0"/>
              </a:rPr>
              <a:t>Started</a:t>
            </a:r>
          </a:p>
          <a:p>
            <a:pPr marL="0" indent="0" eaLnBrk="1" hangingPunct="1"/>
            <a:endParaRPr lang="en-US" altLang="en-US" sz="3200" b="0" dirty="0" smtClean="0">
              <a:solidFill>
                <a:srgbClr val="002060"/>
              </a:solidFill>
              <a:latin typeface="Calibri" panose="020F0502020204030204" pitchFamily="34" charset="0"/>
            </a:endParaRPr>
          </a:p>
          <a:p>
            <a:pPr marL="457200" indent="-457200" eaLnBrk="1" hangingPunct="1">
              <a:buFont typeface="Wingdings" panose="05000000000000000000" pitchFamily="2" charset="2"/>
              <a:buChar char="ü"/>
            </a:pPr>
            <a:r>
              <a:rPr lang="en-US" altLang="en-US" sz="3200" b="0" dirty="0" smtClean="0">
                <a:solidFill>
                  <a:srgbClr val="002060"/>
                </a:solidFill>
                <a:latin typeface="Calibri" panose="020F0502020204030204" pitchFamily="34" charset="0"/>
              </a:rPr>
              <a:t>Your</a:t>
            </a:r>
          </a:p>
          <a:p>
            <a:pPr marL="0" indent="0" eaLnBrk="1" hangingPunct="1"/>
            <a:r>
              <a:rPr lang="en-US" altLang="en-US" sz="3200" b="0" dirty="0" smtClean="0">
                <a:solidFill>
                  <a:srgbClr val="002060"/>
                </a:solidFill>
                <a:latin typeface="Calibri" panose="020F0502020204030204" pitchFamily="34" charset="0"/>
              </a:rPr>
              <a:t>Chemotherapy</a:t>
            </a:r>
          </a:p>
          <a:p>
            <a:pPr marL="0" indent="0" eaLnBrk="1" hangingPunct="1"/>
            <a:r>
              <a:rPr lang="en-US" altLang="en-US" sz="3200" b="0" dirty="0" smtClean="0">
                <a:solidFill>
                  <a:srgbClr val="002060"/>
                </a:solidFill>
                <a:latin typeface="Calibri" panose="020F0502020204030204" pitchFamily="34" charset="0"/>
              </a:rPr>
              <a:t>will start</a:t>
            </a:r>
          </a:p>
          <a:p>
            <a:pPr eaLnBrk="1" hangingPunct="1">
              <a:buFontTx/>
              <a:buNone/>
            </a:pPr>
            <a:endParaRPr lang="en-US" altLang="en-US" sz="6000" b="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035" y="1298478"/>
            <a:ext cx="3396343" cy="4528457"/>
          </a:xfrm>
          <a:prstGeom prst="rect">
            <a:avLst/>
          </a:prstGeom>
        </p:spPr>
      </p:pic>
    </p:spTree>
    <p:extLst>
      <p:ext uri="{BB962C8B-B14F-4D97-AF65-F5344CB8AC3E}">
        <p14:creationId xmlns:p14="http://schemas.microsoft.com/office/powerpoint/2010/main" val="41578133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93233" y="481382"/>
            <a:ext cx="8023446" cy="731838"/>
          </a:xfrm>
        </p:spPr>
        <p:txBody>
          <a:bodyPr>
            <a:noAutofit/>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We suggest…</a:t>
            </a:r>
          </a:p>
        </p:txBody>
      </p:sp>
      <p:sp>
        <p:nvSpPr>
          <p:cNvPr id="53251" name="Rectangle 3"/>
          <p:cNvSpPr>
            <a:spLocks noGrp="1" noChangeArrowheads="1"/>
          </p:cNvSpPr>
          <p:nvPr>
            <p:ph idx="1"/>
          </p:nvPr>
        </p:nvSpPr>
        <p:spPr>
          <a:xfrm>
            <a:off x="493233" y="1212006"/>
            <a:ext cx="8097874" cy="3785300"/>
          </a:xfrm>
        </p:spPr>
        <p:txBody>
          <a:bodyPr>
            <a:noAutofit/>
          </a:bodyPr>
          <a:lstStyle/>
          <a:p>
            <a:pPr eaLnBrk="1" hangingPunct="1">
              <a:buFont typeface="Wingdings" panose="05000000000000000000" pitchFamily="2" charset="2"/>
              <a:buChar char="ü"/>
            </a:pPr>
            <a:r>
              <a:rPr lang="en-US" altLang="en-US" sz="2800" b="0" dirty="0" smtClean="0">
                <a:solidFill>
                  <a:srgbClr val="002060"/>
                </a:solidFill>
                <a:latin typeface="Calibri" panose="020F0502020204030204" pitchFamily="34" charset="0"/>
              </a:rPr>
              <a:t>Eating a low fat breakfast before coming to your appointment can decrease nausea</a:t>
            </a:r>
          </a:p>
          <a:p>
            <a:pPr eaLnBrk="1" hangingPunct="1">
              <a:buFont typeface="Wingdings" panose="05000000000000000000" pitchFamily="2" charset="2"/>
              <a:buChar char="ü"/>
            </a:pPr>
            <a:r>
              <a:rPr lang="en-US" altLang="en-US" sz="2800" b="0" dirty="0" smtClean="0">
                <a:solidFill>
                  <a:srgbClr val="002060"/>
                </a:solidFill>
                <a:latin typeface="Calibri" panose="020F0502020204030204" pitchFamily="34" charset="0"/>
              </a:rPr>
              <a:t>Take or bring any prescription drugs that you would normally take unless your doctor advises you otherwise</a:t>
            </a:r>
          </a:p>
          <a:p>
            <a:pPr eaLnBrk="1" hangingPunct="1">
              <a:buFont typeface="Wingdings" panose="05000000000000000000" pitchFamily="2" charset="2"/>
              <a:buChar char="ü"/>
            </a:pPr>
            <a:r>
              <a:rPr lang="en-US" altLang="en-US" sz="2800" b="0" dirty="0" smtClean="0">
                <a:solidFill>
                  <a:srgbClr val="002060"/>
                </a:solidFill>
                <a:latin typeface="Calibri" panose="020F0502020204030204" pitchFamily="34" charset="0"/>
              </a:rPr>
              <a:t>Please bring your pain medication with you</a:t>
            </a:r>
          </a:p>
          <a:p>
            <a:pPr eaLnBrk="1" hangingPunct="1">
              <a:buFont typeface="Wingdings" panose="05000000000000000000" pitchFamily="2" charset="2"/>
              <a:buChar char="ü"/>
            </a:pPr>
            <a:r>
              <a:rPr lang="en-US" altLang="en-US" sz="2800" b="0" dirty="0" smtClean="0">
                <a:solidFill>
                  <a:srgbClr val="002060"/>
                </a:solidFill>
                <a:latin typeface="Calibri" panose="020F0502020204030204" pitchFamily="34" charset="0"/>
              </a:rPr>
              <a:t>If your treatment is expected to last through lunch time, bring your lunch</a:t>
            </a:r>
          </a:p>
        </p:txBody>
      </p:sp>
    </p:spTree>
    <p:extLst>
      <p:ext uri="{BB962C8B-B14F-4D97-AF65-F5344CB8AC3E}">
        <p14:creationId xmlns:p14="http://schemas.microsoft.com/office/powerpoint/2010/main" val="27148858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12234" y="322755"/>
            <a:ext cx="8100138" cy="658813"/>
          </a:xfrm>
        </p:spPr>
        <p:txBody>
          <a:bodyPr>
            <a:noAutofit/>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Driving</a:t>
            </a:r>
          </a:p>
        </p:txBody>
      </p:sp>
      <p:sp>
        <p:nvSpPr>
          <p:cNvPr id="54275" name="Rectangle 3"/>
          <p:cNvSpPr>
            <a:spLocks noGrp="1" noChangeArrowheads="1"/>
          </p:cNvSpPr>
          <p:nvPr>
            <p:ph idx="1"/>
          </p:nvPr>
        </p:nvSpPr>
        <p:spPr>
          <a:xfrm>
            <a:off x="721046" y="1101676"/>
            <a:ext cx="7710573" cy="3693607"/>
          </a:xfrm>
        </p:spPr>
        <p:txBody>
          <a:bodyPr>
            <a:normAutofit/>
          </a:bodyPr>
          <a:lstStyle/>
          <a:p>
            <a:pPr marL="457200" indent="-457200" eaLnBrk="1" hangingPunct="1">
              <a:buFont typeface="Arial" panose="020B0604020202020204" pitchFamily="34" charset="0"/>
              <a:buChar char="•"/>
            </a:pPr>
            <a:r>
              <a:rPr lang="en-US" altLang="en-US" sz="2800" b="0" dirty="0" smtClean="0">
                <a:solidFill>
                  <a:srgbClr val="002060"/>
                </a:solidFill>
                <a:latin typeface="Calibri" panose="020F0502020204030204" pitchFamily="34" charset="0"/>
              </a:rPr>
              <a:t>We recommend having a relative or friend drive you home since some pre-medications may make you feel drowsy </a:t>
            </a:r>
          </a:p>
          <a:p>
            <a:pPr marL="457200" indent="-457200" eaLnBrk="1" hangingPunct="1">
              <a:buFont typeface="Arial" panose="020B0604020202020204" pitchFamily="34" charset="0"/>
              <a:buChar char="•"/>
            </a:pPr>
            <a:r>
              <a:rPr lang="en-US" altLang="en-US" sz="2800" b="0" dirty="0" smtClean="0">
                <a:solidFill>
                  <a:srgbClr val="002060"/>
                </a:solidFill>
                <a:latin typeface="Calibri" panose="020F0502020204030204" pitchFamily="34" charset="0"/>
              </a:rPr>
              <a:t>Volunteer drivers can be arranged through the Canadian Cancer Society</a:t>
            </a:r>
          </a:p>
          <a:p>
            <a:pPr eaLnBrk="1" hangingPunct="1">
              <a:buFontTx/>
              <a:buNone/>
            </a:pPr>
            <a:endParaRPr lang="en-US" altLang="en-US" sz="3600" dirty="0" smtClean="0"/>
          </a:p>
        </p:txBody>
      </p:sp>
      <p:pic>
        <p:nvPicPr>
          <p:cNvPr id="21506" name="Picture 2" descr="C:\Users\pearce_t\AppData\Local\Microsoft\Windows\Temporary Internet Files\Content.IE5\EOI2X90M\nicubunu-Toy-ca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324" y="4224757"/>
            <a:ext cx="4654170" cy="232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2791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61200" y="277283"/>
            <a:ext cx="8283070" cy="792163"/>
          </a:xfrm>
        </p:spPr>
        <p:txBody>
          <a:bodyPr>
            <a:normAutofit/>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Summary</a:t>
            </a:r>
          </a:p>
        </p:txBody>
      </p:sp>
      <p:sp>
        <p:nvSpPr>
          <p:cNvPr id="55299" name="Rectangle 3"/>
          <p:cNvSpPr>
            <a:spLocks noGrp="1" noChangeArrowheads="1"/>
          </p:cNvSpPr>
          <p:nvPr>
            <p:ph idx="1"/>
          </p:nvPr>
        </p:nvSpPr>
        <p:spPr>
          <a:xfrm>
            <a:off x="723014" y="1244010"/>
            <a:ext cx="7634177" cy="3965944"/>
          </a:xfrm>
        </p:spPr>
        <p:txBody>
          <a:bodyPr>
            <a:normAutofit/>
          </a:bodyPr>
          <a:lstStyle/>
          <a:p>
            <a:pPr eaLnBrk="1" hangingPunct="1">
              <a:lnSpc>
                <a:spcPct val="90000"/>
              </a:lnSpc>
              <a:buFont typeface="Arial" panose="020B0604020202020204" pitchFamily="34" charset="0"/>
              <a:buChar char="•"/>
            </a:pPr>
            <a:r>
              <a:rPr lang="en-US" altLang="en-US" sz="2400" b="0" dirty="0" smtClean="0">
                <a:solidFill>
                  <a:srgbClr val="002060"/>
                </a:solidFill>
                <a:latin typeface="Calibri" panose="020F0502020204030204" pitchFamily="34" charset="0"/>
              </a:rPr>
              <a:t>Being diagnosed with cancer can be one of the most difficult things you will ever have to face </a:t>
            </a:r>
          </a:p>
          <a:p>
            <a:pPr eaLnBrk="1" hangingPunct="1">
              <a:lnSpc>
                <a:spcPct val="90000"/>
              </a:lnSpc>
              <a:buFont typeface="Arial" panose="020B0604020202020204" pitchFamily="34" charset="0"/>
              <a:buChar char="•"/>
            </a:pPr>
            <a:r>
              <a:rPr lang="en-US" altLang="en-US" sz="2400" b="0" dirty="0" smtClean="0">
                <a:solidFill>
                  <a:srgbClr val="002060"/>
                </a:solidFill>
                <a:latin typeface="Calibri" panose="020F0502020204030204" pitchFamily="34" charset="0"/>
              </a:rPr>
              <a:t>Cancer affects your body and challenges your spirit  </a:t>
            </a:r>
          </a:p>
          <a:p>
            <a:pPr eaLnBrk="1" hangingPunct="1">
              <a:lnSpc>
                <a:spcPct val="90000"/>
              </a:lnSpc>
              <a:buFont typeface="Arial" panose="020B0604020202020204" pitchFamily="34" charset="0"/>
              <a:buChar char="•"/>
            </a:pPr>
            <a:r>
              <a:rPr lang="en-US" altLang="en-US" sz="2400" b="0" dirty="0" smtClean="0">
                <a:solidFill>
                  <a:srgbClr val="002060"/>
                </a:solidFill>
                <a:latin typeface="Calibri" panose="020F0502020204030204" pitchFamily="34" charset="0"/>
              </a:rPr>
              <a:t>It is not unusual to experience emotions such as anger, sadness, guilt and helplessness </a:t>
            </a:r>
          </a:p>
          <a:p>
            <a:pPr eaLnBrk="1" hangingPunct="1">
              <a:lnSpc>
                <a:spcPct val="90000"/>
              </a:lnSpc>
              <a:buFont typeface="Arial" panose="020B0604020202020204" pitchFamily="34" charset="0"/>
              <a:buChar char="•"/>
            </a:pPr>
            <a:r>
              <a:rPr lang="en-US" altLang="en-US" sz="2400" b="0" dirty="0" smtClean="0">
                <a:solidFill>
                  <a:srgbClr val="002060"/>
                </a:solidFill>
                <a:latin typeface="Calibri" panose="020F0502020204030204" pitchFamily="34" charset="0"/>
              </a:rPr>
              <a:t>If these feelings are interfering with your ability to cope with daily living, discuss them with your doctor or the social worker</a:t>
            </a:r>
          </a:p>
          <a:p>
            <a:pPr eaLnBrk="1" hangingPunct="1">
              <a:lnSpc>
                <a:spcPct val="90000"/>
              </a:lnSpc>
              <a:buFont typeface="Arial" panose="020B0604020202020204" pitchFamily="34" charset="0"/>
              <a:buChar char="•"/>
            </a:pPr>
            <a:r>
              <a:rPr lang="en-US" altLang="en-US" sz="2400" b="0" dirty="0" smtClean="0">
                <a:solidFill>
                  <a:srgbClr val="002060"/>
                </a:solidFill>
                <a:latin typeface="Calibri" panose="020F0502020204030204" pitchFamily="34" charset="0"/>
              </a:rPr>
              <a:t>Dealing with your emotions is as important as treating your disease</a:t>
            </a:r>
          </a:p>
        </p:txBody>
      </p:sp>
    </p:spTree>
    <p:extLst>
      <p:ext uri="{BB962C8B-B14F-4D97-AF65-F5344CB8AC3E}">
        <p14:creationId xmlns:p14="http://schemas.microsoft.com/office/powerpoint/2010/main" val="25139839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97151" y="350895"/>
            <a:ext cx="8062057" cy="865188"/>
          </a:xfrm>
        </p:spPr>
        <p:txBody>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Pharmacy Services</a:t>
            </a:r>
          </a:p>
        </p:txBody>
      </p:sp>
      <p:sp>
        <p:nvSpPr>
          <p:cNvPr id="57347" name="Rectangle 3"/>
          <p:cNvSpPr>
            <a:spLocks noGrp="1" noChangeArrowheads="1"/>
          </p:cNvSpPr>
          <p:nvPr>
            <p:ph idx="1"/>
          </p:nvPr>
        </p:nvSpPr>
        <p:spPr>
          <a:xfrm>
            <a:off x="3042047" y="1084521"/>
            <a:ext cx="5688012" cy="4313472"/>
          </a:xfrm>
        </p:spPr>
        <p:txBody>
          <a:bodyPr>
            <a:normAutofit/>
          </a:bodyPr>
          <a:lstStyle/>
          <a:p>
            <a:pPr>
              <a:buFont typeface="Wingdings" panose="05000000000000000000" pitchFamily="2" charset="2"/>
              <a:buChar char="ü"/>
            </a:pPr>
            <a:r>
              <a:rPr lang="en-US" altLang="en-US" sz="2400" b="0" dirty="0" smtClean="0">
                <a:solidFill>
                  <a:srgbClr val="002060"/>
                </a:solidFill>
                <a:latin typeface="Calibri" panose="020F0502020204030204" pitchFamily="34" charset="0"/>
              </a:rPr>
              <a:t>A pharmacist reviews your chemotherapy order and lab results </a:t>
            </a:r>
          </a:p>
          <a:p>
            <a:pPr>
              <a:buFont typeface="Wingdings" panose="05000000000000000000" pitchFamily="2" charset="2"/>
              <a:buChar char="ü"/>
            </a:pPr>
            <a:r>
              <a:rPr lang="en-US" altLang="en-US" sz="2400" b="0" dirty="0" smtClean="0">
                <a:solidFill>
                  <a:srgbClr val="002060"/>
                </a:solidFill>
                <a:latin typeface="Calibri" panose="020F0502020204030204" pitchFamily="34" charset="0"/>
              </a:rPr>
              <a:t>Your chemotherapy is prepared by a pharmacy technician and checked by the pharmacist</a:t>
            </a:r>
          </a:p>
          <a:p>
            <a:pPr>
              <a:buFont typeface="Wingdings" panose="05000000000000000000" pitchFamily="2" charset="2"/>
              <a:buChar char="ü"/>
            </a:pPr>
            <a:r>
              <a:rPr lang="en-US" altLang="en-US" sz="2400" b="0" dirty="0" smtClean="0">
                <a:solidFill>
                  <a:srgbClr val="002060"/>
                </a:solidFill>
                <a:latin typeface="Calibri" panose="020F0502020204030204" pitchFamily="34" charset="0"/>
              </a:rPr>
              <a:t>The pharmacist is available for any medication related questions you may have. </a:t>
            </a:r>
            <a:r>
              <a:rPr lang="en-US" altLang="en-US" sz="2400" dirty="0" smtClean="0">
                <a:solidFill>
                  <a:srgbClr val="002060"/>
                </a:solidFill>
                <a:latin typeface="Calibri" panose="020F0502020204030204" pitchFamily="34" charset="0"/>
              </a:rPr>
              <a:t>If we are not available in person you may contact us at 905-632-3730 extension 5636</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32" y="1216083"/>
            <a:ext cx="2808515" cy="3744686"/>
          </a:xfrm>
          <a:prstGeom prst="rect">
            <a:avLst/>
          </a:prstGeom>
        </p:spPr>
      </p:pic>
    </p:spTree>
    <p:extLst>
      <p:ext uri="{BB962C8B-B14F-4D97-AF65-F5344CB8AC3E}">
        <p14:creationId xmlns:p14="http://schemas.microsoft.com/office/powerpoint/2010/main" val="38195588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32808" y="362664"/>
            <a:ext cx="7920076" cy="720725"/>
          </a:xfrm>
        </p:spPr>
        <p:txBody>
          <a:bodyPr>
            <a:noAutofit/>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Your Medications </a:t>
            </a:r>
          </a:p>
        </p:txBody>
      </p:sp>
      <p:sp>
        <p:nvSpPr>
          <p:cNvPr id="58371" name="Rectangle 3"/>
          <p:cNvSpPr>
            <a:spLocks noGrp="1" noChangeArrowheads="1"/>
          </p:cNvSpPr>
          <p:nvPr>
            <p:ph idx="1"/>
          </p:nvPr>
        </p:nvSpPr>
        <p:spPr>
          <a:xfrm>
            <a:off x="754912" y="1179087"/>
            <a:ext cx="5039832" cy="5263966"/>
          </a:xfrm>
        </p:spPr>
        <p:txBody>
          <a:bodyPr>
            <a:normAutofit/>
          </a:bodyPr>
          <a:lstStyle/>
          <a:p>
            <a:pPr eaLnBrk="1" hangingPunct="1">
              <a:lnSpc>
                <a:spcPct val="90000"/>
              </a:lnSpc>
              <a:buFont typeface="Wingdings" panose="05000000000000000000" pitchFamily="2" charset="2"/>
              <a:buChar char="ü"/>
            </a:pPr>
            <a:r>
              <a:rPr lang="en-US" altLang="en-US" sz="2000" b="0" dirty="0" smtClean="0">
                <a:solidFill>
                  <a:srgbClr val="002060"/>
                </a:solidFill>
                <a:latin typeface="Calibri" panose="020F0502020204030204" pitchFamily="34" charset="0"/>
              </a:rPr>
              <a:t>Prior to receiving chemotherapy your primary care nurse will review your anti-nausea medication plan and provide you with a calendar to take home </a:t>
            </a:r>
          </a:p>
          <a:p>
            <a:pPr eaLnBrk="1" hangingPunct="1">
              <a:lnSpc>
                <a:spcPct val="90000"/>
              </a:lnSpc>
              <a:buFont typeface="Wingdings" panose="05000000000000000000" pitchFamily="2" charset="2"/>
              <a:buChar char="ü"/>
            </a:pPr>
            <a:r>
              <a:rPr lang="en-US" altLang="en-US" sz="2000" b="0" dirty="0" smtClean="0">
                <a:solidFill>
                  <a:srgbClr val="002060"/>
                </a:solidFill>
                <a:latin typeface="Calibri" panose="020F0502020204030204" pitchFamily="34" charset="0"/>
              </a:rPr>
              <a:t>Remember to bring your medications with you to all your chemotherapy appointments. Take the required medications before chemotherapy as directed by the physician and or primary care nurse  </a:t>
            </a:r>
          </a:p>
          <a:p>
            <a:pPr eaLnBrk="1" hangingPunct="1">
              <a:lnSpc>
                <a:spcPct val="90000"/>
              </a:lnSpc>
              <a:buFont typeface="Wingdings" panose="05000000000000000000" pitchFamily="2" charset="2"/>
              <a:buChar char="ü"/>
            </a:pPr>
            <a:r>
              <a:rPr lang="en-US" altLang="en-US" sz="2000" b="0" dirty="0" smtClean="0">
                <a:solidFill>
                  <a:srgbClr val="002060"/>
                </a:solidFill>
                <a:latin typeface="Calibri" panose="020F0502020204030204" pitchFamily="34" charset="0"/>
              </a:rPr>
              <a:t>Remember to call your pharmacy for refills at least the day before each chemotherapy cycle</a:t>
            </a:r>
          </a:p>
        </p:txBody>
      </p:sp>
      <p:pic>
        <p:nvPicPr>
          <p:cNvPr id="24578" name="Picture 2" descr="C:\Users\pearce_t\AppData\Local\Microsoft\Windows\Temporary Internet Files\Content.IE5\RGE1QL31\farmaci3_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426" y="1312678"/>
            <a:ext cx="3248025"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3493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01392" y="104443"/>
            <a:ext cx="8327937" cy="865188"/>
          </a:xfrm>
        </p:spPr>
        <p:txBody>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Anti-Nausea Medications</a:t>
            </a:r>
          </a:p>
        </p:txBody>
      </p:sp>
      <p:sp>
        <p:nvSpPr>
          <p:cNvPr id="59395" name="Rectangle 3"/>
          <p:cNvSpPr>
            <a:spLocks noGrp="1" noChangeArrowheads="1"/>
          </p:cNvSpPr>
          <p:nvPr>
            <p:ph idx="1"/>
          </p:nvPr>
        </p:nvSpPr>
        <p:spPr>
          <a:xfrm>
            <a:off x="308062" y="949035"/>
            <a:ext cx="8421267" cy="3989388"/>
          </a:xfrm>
        </p:spPr>
        <p:txBody>
          <a:bodyPr>
            <a:noAutofit/>
          </a:bodyPr>
          <a:lstStyle/>
          <a:p>
            <a:pPr eaLnBrk="1" hangingPunct="1">
              <a:lnSpc>
                <a:spcPct val="90000"/>
              </a:lnSpc>
            </a:pPr>
            <a:endParaRPr lang="en-US" altLang="en-US" sz="2800" dirty="0" smtClean="0">
              <a:solidFill>
                <a:srgbClr val="002060"/>
              </a:solidFill>
              <a:latin typeface="Calibri" panose="020F0502020204030204" pitchFamily="34" charset="0"/>
            </a:endParaRPr>
          </a:p>
          <a:p>
            <a:pPr eaLnBrk="1" hangingPunct="1">
              <a:lnSpc>
                <a:spcPct val="90000"/>
              </a:lnSpc>
            </a:pPr>
            <a:r>
              <a:rPr lang="en-US" altLang="en-US" sz="2800" dirty="0" smtClean="0">
                <a:solidFill>
                  <a:srgbClr val="002060"/>
                </a:solidFill>
                <a:latin typeface="Calibri" panose="020F0502020204030204" pitchFamily="34" charset="0"/>
              </a:rPr>
              <a:t>Dexamethasone </a:t>
            </a:r>
            <a:r>
              <a:rPr lang="en-US" altLang="en-US" sz="2800" dirty="0" smtClean="0">
                <a:solidFill>
                  <a:srgbClr val="002060"/>
                </a:solidFill>
                <a:latin typeface="Calibri" panose="020F0502020204030204" pitchFamily="34" charset="0"/>
              </a:rPr>
              <a:t>(Decadron): </a:t>
            </a:r>
            <a:r>
              <a:rPr lang="en-US" altLang="en-US" sz="2800" b="0" dirty="0" smtClean="0">
                <a:solidFill>
                  <a:srgbClr val="002060"/>
                </a:solidFill>
                <a:latin typeface="Calibri" panose="020F0502020204030204" pitchFamily="34" charset="0"/>
              </a:rPr>
              <a:t>used to help prevent nausea and vomiting. It is also used for treating pain and to decrease swelling. Usually prescribed prior to chemo and twice a day for 2-3 days. Best taken with food</a:t>
            </a:r>
          </a:p>
          <a:p>
            <a:pPr eaLnBrk="1" hangingPunct="1">
              <a:lnSpc>
                <a:spcPct val="90000"/>
              </a:lnSpc>
            </a:pPr>
            <a:r>
              <a:rPr lang="en-US" altLang="en-US" sz="2800" dirty="0" smtClean="0">
                <a:solidFill>
                  <a:srgbClr val="002060"/>
                </a:solidFill>
                <a:latin typeface="Calibri" panose="020F0502020204030204" pitchFamily="34" charset="0"/>
              </a:rPr>
              <a:t>Ondansetron (Zofran): </a:t>
            </a:r>
            <a:r>
              <a:rPr lang="en-US" altLang="en-US" sz="2800" b="0" dirty="0" smtClean="0">
                <a:solidFill>
                  <a:srgbClr val="002060"/>
                </a:solidFill>
                <a:latin typeface="Calibri" panose="020F0502020204030204" pitchFamily="34" charset="0"/>
              </a:rPr>
              <a:t>used to help prevent nausea and vomiting. Usually prescribed prior to chemo and twice a day for 2-3 days </a:t>
            </a:r>
          </a:p>
          <a:p>
            <a:pPr eaLnBrk="1" hangingPunct="1">
              <a:lnSpc>
                <a:spcPct val="90000"/>
              </a:lnSpc>
            </a:pPr>
            <a:endParaRPr lang="en-US" altLang="en-US" sz="2800" b="0" dirty="0" smtClean="0">
              <a:solidFill>
                <a:srgbClr val="002060"/>
              </a:solidFill>
              <a:latin typeface="Calibri" panose="020F0502020204030204" pitchFamily="34" charset="0"/>
            </a:endParaRPr>
          </a:p>
        </p:txBody>
      </p:sp>
    </p:spTree>
    <p:extLst>
      <p:ext uri="{BB962C8B-B14F-4D97-AF65-F5344CB8AC3E}">
        <p14:creationId xmlns:p14="http://schemas.microsoft.com/office/powerpoint/2010/main" val="25798513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solidFill>
                  <a:srgbClr val="002060"/>
                </a:solidFill>
                <a:latin typeface="Calibri" panose="020F0502020204030204" pitchFamily="34" charset="0"/>
                <a:cs typeface="Times New Roman" panose="02020603050405020304" pitchFamily="18" charset="0"/>
              </a:rPr>
              <a:t>  </a:t>
            </a:r>
            <a:r>
              <a:rPr lang="en-US" altLang="en-US" sz="4400" b="1" dirty="0" smtClean="0">
                <a:solidFill>
                  <a:srgbClr val="002060"/>
                </a:solidFill>
                <a:latin typeface="Calibri" panose="020F0502020204030204" pitchFamily="34" charset="0"/>
                <a:cs typeface="Times New Roman" panose="02020603050405020304" pitchFamily="18" charset="0"/>
              </a:rPr>
              <a:t>Anti-Nausea </a:t>
            </a:r>
            <a:r>
              <a:rPr lang="en-US" altLang="en-US" sz="4400" b="1" dirty="0">
                <a:solidFill>
                  <a:srgbClr val="002060"/>
                </a:solidFill>
                <a:latin typeface="Calibri" panose="020F0502020204030204" pitchFamily="34" charset="0"/>
                <a:cs typeface="Times New Roman" panose="02020603050405020304" pitchFamily="18" charset="0"/>
              </a:rPr>
              <a:t>Medications</a:t>
            </a:r>
            <a:endParaRPr lang="en-CA" sz="4400" dirty="0"/>
          </a:p>
        </p:txBody>
      </p:sp>
      <p:sp>
        <p:nvSpPr>
          <p:cNvPr id="3" name="Content Placeholder 2"/>
          <p:cNvSpPr>
            <a:spLocks noGrp="1"/>
          </p:cNvSpPr>
          <p:nvPr>
            <p:ph idx="1"/>
          </p:nvPr>
        </p:nvSpPr>
        <p:spPr/>
        <p:txBody>
          <a:bodyPr/>
          <a:lstStyle/>
          <a:p>
            <a:endParaRPr lang="en-CA" sz="2800" dirty="0" smtClean="0">
              <a:solidFill>
                <a:srgbClr val="002060"/>
              </a:solidFill>
              <a:latin typeface="Calibri" panose="020F0502020204030204" pitchFamily="34" charset="0"/>
            </a:endParaRPr>
          </a:p>
          <a:p>
            <a:r>
              <a:rPr lang="en-CA" sz="2800" dirty="0" err="1" smtClean="0">
                <a:solidFill>
                  <a:srgbClr val="002060"/>
                </a:solidFill>
                <a:latin typeface="Calibri" panose="020F0502020204030204" pitchFamily="34" charset="0"/>
              </a:rPr>
              <a:t>Netupitant-palonosetron</a:t>
            </a:r>
            <a:r>
              <a:rPr lang="en-CA" sz="2800" dirty="0" smtClean="0">
                <a:solidFill>
                  <a:srgbClr val="002060"/>
                </a:solidFill>
                <a:latin typeface="Calibri" panose="020F0502020204030204" pitchFamily="34" charset="0"/>
              </a:rPr>
              <a:t> </a:t>
            </a:r>
            <a:r>
              <a:rPr lang="en-CA" sz="2800" dirty="0" smtClean="0">
                <a:solidFill>
                  <a:srgbClr val="002060"/>
                </a:solidFill>
                <a:latin typeface="Calibri" panose="020F0502020204030204" pitchFamily="34" charset="0"/>
              </a:rPr>
              <a:t>(</a:t>
            </a:r>
            <a:r>
              <a:rPr lang="en-CA" sz="2800" dirty="0" err="1" smtClean="0">
                <a:solidFill>
                  <a:srgbClr val="002060"/>
                </a:solidFill>
                <a:latin typeface="Calibri" panose="020F0502020204030204" pitchFamily="34" charset="0"/>
              </a:rPr>
              <a:t>Akynzeo</a:t>
            </a:r>
            <a:r>
              <a:rPr lang="en-CA" sz="2800" dirty="0" smtClean="0">
                <a:solidFill>
                  <a:srgbClr val="002060"/>
                </a:solidFill>
                <a:latin typeface="Calibri" panose="020F0502020204030204" pitchFamily="34" charset="0"/>
              </a:rPr>
              <a:t>) :</a:t>
            </a:r>
            <a:endParaRPr lang="en-CA" sz="2800" b="0" dirty="0" smtClean="0">
              <a:solidFill>
                <a:srgbClr val="002060"/>
              </a:solidFill>
              <a:latin typeface="Calibri" panose="020F0502020204030204" pitchFamily="34" charset="0"/>
            </a:endParaRPr>
          </a:p>
          <a:p>
            <a:r>
              <a:rPr lang="en-CA" sz="2800" b="0" dirty="0" smtClean="0">
                <a:solidFill>
                  <a:srgbClr val="002060"/>
                </a:solidFill>
                <a:latin typeface="Calibri" panose="020F0502020204030204" pitchFamily="34" charset="0"/>
              </a:rPr>
              <a:t>Taken before chemotherapy as a single dose</a:t>
            </a:r>
          </a:p>
          <a:p>
            <a:endParaRPr lang="en-CA" dirty="0">
              <a:solidFill>
                <a:srgbClr val="002060"/>
              </a:solidFill>
            </a:endParaRPr>
          </a:p>
          <a:p>
            <a:r>
              <a:rPr lang="en-CA" sz="2800" dirty="0" err="1" smtClean="0">
                <a:solidFill>
                  <a:srgbClr val="002060"/>
                </a:solidFill>
                <a:latin typeface="Calibri" panose="020F0502020204030204" pitchFamily="34" charset="0"/>
              </a:rPr>
              <a:t>Aprepitant</a:t>
            </a:r>
            <a:r>
              <a:rPr lang="en-CA" sz="2800" dirty="0" smtClean="0">
                <a:solidFill>
                  <a:srgbClr val="002060"/>
                </a:solidFill>
                <a:latin typeface="Calibri" panose="020F0502020204030204" pitchFamily="34" charset="0"/>
              </a:rPr>
              <a:t> (Emend) :</a:t>
            </a:r>
          </a:p>
          <a:p>
            <a:r>
              <a:rPr lang="en-CA" sz="2800" b="0" dirty="0" smtClean="0">
                <a:solidFill>
                  <a:srgbClr val="002060"/>
                </a:solidFill>
                <a:latin typeface="Calibri" panose="020F0502020204030204" pitchFamily="34" charset="0"/>
              </a:rPr>
              <a:t>Taken as 125 mg on day 1 before chemotherapy, then 80 mg daily for 2 days after</a:t>
            </a:r>
            <a:endParaRPr lang="en-CA" sz="2800" b="0" dirty="0">
              <a:solidFill>
                <a:srgbClr val="002060"/>
              </a:solidFill>
              <a:latin typeface="Calibri" panose="020F0502020204030204" pitchFamily="34" charset="0"/>
            </a:endParaRPr>
          </a:p>
          <a:p>
            <a:endParaRPr lang="en-CA" dirty="0" smtClean="0"/>
          </a:p>
          <a:p>
            <a:endParaRPr lang="en-CA" dirty="0"/>
          </a:p>
        </p:txBody>
      </p:sp>
    </p:spTree>
    <p:extLst>
      <p:ext uri="{BB962C8B-B14F-4D97-AF65-F5344CB8AC3E}">
        <p14:creationId xmlns:p14="http://schemas.microsoft.com/office/powerpoint/2010/main" val="36345529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t>
            </a:r>
            <a:r>
              <a:rPr lang="en-CA" sz="4400" dirty="0" smtClean="0">
                <a:solidFill>
                  <a:srgbClr val="002060"/>
                </a:solidFill>
                <a:latin typeface="Calibri" panose="020F0502020204030204" pitchFamily="34" charset="0"/>
              </a:rPr>
              <a:t>ANTI-NAUSEA </a:t>
            </a:r>
            <a:r>
              <a:rPr lang="en-CA" sz="4400" dirty="0" err="1" smtClean="0">
                <a:solidFill>
                  <a:srgbClr val="002060"/>
                </a:solidFill>
                <a:latin typeface="Calibri" panose="020F0502020204030204" pitchFamily="34" charset="0"/>
              </a:rPr>
              <a:t>mEDICATIONS</a:t>
            </a:r>
            <a:endParaRPr lang="en-CA" sz="4400" dirty="0">
              <a:solidFill>
                <a:srgbClr val="002060"/>
              </a:solidFill>
              <a:latin typeface="Calibri" panose="020F0502020204030204" pitchFamily="34" charset="0"/>
            </a:endParaRPr>
          </a:p>
        </p:txBody>
      </p:sp>
      <p:sp>
        <p:nvSpPr>
          <p:cNvPr id="3" name="Content Placeholder 2"/>
          <p:cNvSpPr>
            <a:spLocks noGrp="1"/>
          </p:cNvSpPr>
          <p:nvPr>
            <p:ph idx="1"/>
          </p:nvPr>
        </p:nvSpPr>
        <p:spPr/>
        <p:txBody>
          <a:bodyPr/>
          <a:lstStyle/>
          <a:p>
            <a:endParaRPr lang="en-US" altLang="en-US" sz="2400" dirty="0" smtClean="0">
              <a:solidFill>
                <a:srgbClr val="002060"/>
              </a:solidFill>
              <a:latin typeface="Calibri" panose="020F0502020204030204" pitchFamily="34" charset="0"/>
            </a:endParaRPr>
          </a:p>
          <a:p>
            <a:r>
              <a:rPr lang="en-US" altLang="en-US" sz="2400" dirty="0" err="1" smtClean="0">
                <a:solidFill>
                  <a:srgbClr val="002060"/>
                </a:solidFill>
                <a:latin typeface="Calibri" panose="020F0502020204030204" pitchFamily="34" charset="0"/>
              </a:rPr>
              <a:t>Prochlorperazine</a:t>
            </a:r>
            <a:r>
              <a:rPr lang="en-US" altLang="en-US" sz="2400" dirty="0" smtClean="0">
                <a:solidFill>
                  <a:srgbClr val="002060"/>
                </a:solidFill>
                <a:latin typeface="Calibri" panose="020F0502020204030204" pitchFamily="34" charset="0"/>
              </a:rPr>
              <a:t> </a:t>
            </a:r>
            <a:r>
              <a:rPr lang="en-US" altLang="en-US" sz="2400" dirty="0">
                <a:solidFill>
                  <a:srgbClr val="002060"/>
                </a:solidFill>
                <a:latin typeface="Calibri" panose="020F0502020204030204" pitchFamily="34" charset="0"/>
              </a:rPr>
              <a:t>(</a:t>
            </a:r>
            <a:r>
              <a:rPr lang="en-US" altLang="en-US" sz="2400" dirty="0" err="1">
                <a:solidFill>
                  <a:srgbClr val="002060"/>
                </a:solidFill>
                <a:latin typeface="Calibri" panose="020F0502020204030204" pitchFamily="34" charset="0"/>
              </a:rPr>
              <a:t>Stemetil</a:t>
            </a:r>
            <a:r>
              <a:rPr lang="en-US" altLang="en-US" sz="2400" dirty="0">
                <a:solidFill>
                  <a:srgbClr val="002060"/>
                </a:solidFill>
                <a:latin typeface="Calibri" panose="020F0502020204030204" pitchFamily="34" charset="0"/>
              </a:rPr>
              <a:t>): </a:t>
            </a:r>
            <a:r>
              <a:rPr lang="en-US" altLang="en-US" sz="2400" b="0" dirty="0">
                <a:solidFill>
                  <a:srgbClr val="002060"/>
                </a:solidFill>
                <a:latin typeface="Calibri" panose="020F0502020204030204" pitchFamily="34" charset="0"/>
              </a:rPr>
              <a:t>used to reduce nausea and vomiting. Usually prescribed as needed </a:t>
            </a:r>
            <a:endParaRPr lang="en-US" altLang="en-US" sz="2400" b="0" dirty="0" smtClean="0">
              <a:solidFill>
                <a:srgbClr val="002060"/>
              </a:solidFill>
              <a:latin typeface="Calibri" panose="020F0502020204030204" pitchFamily="34" charset="0"/>
            </a:endParaRPr>
          </a:p>
          <a:p>
            <a:endParaRPr lang="en-US" altLang="en-US" sz="2400" b="0" dirty="0">
              <a:solidFill>
                <a:srgbClr val="002060"/>
              </a:solidFill>
              <a:latin typeface="Calibri" panose="020F0502020204030204" pitchFamily="34" charset="0"/>
            </a:endParaRPr>
          </a:p>
          <a:p>
            <a:endParaRPr lang="en-CA" dirty="0"/>
          </a:p>
        </p:txBody>
      </p:sp>
    </p:spTree>
    <p:extLst>
      <p:ext uri="{BB962C8B-B14F-4D97-AF65-F5344CB8AC3E}">
        <p14:creationId xmlns:p14="http://schemas.microsoft.com/office/powerpoint/2010/main" val="32796371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idx="1"/>
          </p:nvPr>
        </p:nvSpPr>
        <p:spPr>
          <a:xfrm>
            <a:off x="516410" y="1016122"/>
            <a:ext cx="8053431" cy="3821692"/>
          </a:xfrm>
        </p:spPr>
        <p:txBody>
          <a:bodyPr>
            <a:normAutofit fontScale="92500" lnSpcReduction="10000"/>
          </a:bodyPr>
          <a:lstStyle/>
          <a:p>
            <a:pPr eaLnBrk="1" hangingPunct="1"/>
            <a:r>
              <a:rPr lang="en-US" altLang="en-US" sz="3200" b="0" dirty="0" smtClean="0">
                <a:solidFill>
                  <a:srgbClr val="002060"/>
                </a:solidFill>
                <a:latin typeface="Calibri" panose="020F0502020204030204" pitchFamily="34" charset="0"/>
              </a:rPr>
              <a:t>Please discuss vitamins, holistic, herbal or natural</a:t>
            </a:r>
          </a:p>
          <a:p>
            <a:pPr eaLnBrk="1" hangingPunct="1"/>
            <a:r>
              <a:rPr lang="en-US" altLang="en-US" sz="3200" b="0" dirty="0" smtClean="0">
                <a:solidFill>
                  <a:srgbClr val="002060"/>
                </a:solidFill>
                <a:latin typeface="Calibri" panose="020F0502020204030204" pitchFamily="34" charset="0"/>
              </a:rPr>
              <a:t>supplements you are taking with your Oncologist</a:t>
            </a:r>
          </a:p>
          <a:p>
            <a:pPr eaLnBrk="1" hangingPunct="1"/>
            <a:r>
              <a:rPr lang="en-US" altLang="en-US" sz="3200" b="0" dirty="0" smtClean="0">
                <a:solidFill>
                  <a:srgbClr val="002060"/>
                </a:solidFill>
                <a:latin typeface="Calibri" panose="020F0502020204030204" pitchFamily="34" charset="0"/>
              </a:rPr>
              <a:t>and/or Oncology Pharmacist</a:t>
            </a:r>
          </a:p>
          <a:p>
            <a:pPr eaLnBrk="1" hangingPunct="1"/>
            <a:r>
              <a:rPr lang="en-US" altLang="en-US" sz="3200" dirty="0" smtClean="0">
                <a:solidFill>
                  <a:srgbClr val="002060"/>
                </a:solidFill>
                <a:latin typeface="Calibri" panose="020F0502020204030204" pitchFamily="34" charset="0"/>
              </a:rPr>
              <a:t>Some products may interact with chemotherapy medications by: </a:t>
            </a:r>
          </a:p>
          <a:p>
            <a:pPr lvl="1" eaLnBrk="1" hangingPunct="1">
              <a:buClr>
                <a:srgbClr val="002060"/>
              </a:buClr>
              <a:buFont typeface="Wingdings" panose="05000000000000000000" pitchFamily="2" charset="2"/>
              <a:buChar char="ü"/>
            </a:pPr>
            <a:r>
              <a:rPr lang="en-US" altLang="en-US" sz="3200" dirty="0" smtClean="0">
                <a:solidFill>
                  <a:srgbClr val="002060"/>
                </a:solidFill>
                <a:latin typeface="Calibri" panose="020F0502020204030204" pitchFamily="34" charset="0"/>
              </a:rPr>
              <a:t>Increasing side effects</a:t>
            </a:r>
          </a:p>
          <a:p>
            <a:pPr lvl="1" eaLnBrk="1" hangingPunct="1">
              <a:buClr>
                <a:srgbClr val="002060"/>
              </a:buClr>
              <a:buFont typeface="Wingdings" panose="05000000000000000000" pitchFamily="2" charset="2"/>
              <a:buChar char="ü"/>
            </a:pPr>
            <a:r>
              <a:rPr lang="en-US" altLang="en-US" sz="3200" dirty="0" smtClean="0">
                <a:solidFill>
                  <a:srgbClr val="002060"/>
                </a:solidFill>
                <a:latin typeface="Calibri" panose="020F0502020204030204" pitchFamily="34" charset="0"/>
              </a:rPr>
              <a:t>Creating new/different side effects	</a:t>
            </a:r>
          </a:p>
          <a:p>
            <a:pPr lvl="1" eaLnBrk="1" hangingPunct="1">
              <a:buClr>
                <a:srgbClr val="002060"/>
              </a:buClr>
              <a:buFont typeface="Wingdings" panose="05000000000000000000" pitchFamily="2" charset="2"/>
              <a:buChar char="ü"/>
            </a:pPr>
            <a:r>
              <a:rPr lang="en-US" altLang="en-US" sz="3200" dirty="0" smtClean="0">
                <a:solidFill>
                  <a:srgbClr val="002060"/>
                </a:solidFill>
                <a:latin typeface="Calibri" panose="020F0502020204030204" pitchFamily="34" charset="0"/>
              </a:rPr>
              <a:t>Reducing effectiveness of chemotherapy</a:t>
            </a:r>
          </a:p>
          <a:p>
            <a:pPr lvl="1" eaLnBrk="1" hangingPunct="1"/>
            <a:endParaRPr lang="en-US" altLang="en-US" sz="3200" dirty="0" smtClean="0"/>
          </a:p>
        </p:txBody>
      </p:sp>
      <p:sp>
        <p:nvSpPr>
          <p:cNvPr id="60419" name="Text Box 3"/>
          <p:cNvSpPr txBox="1">
            <a:spLocks noChangeArrowheads="1"/>
          </p:cNvSpPr>
          <p:nvPr/>
        </p:nvSpPr>
        <p:spPr bwMode="auto">
          <a:xfrm>
            <a:off x="1403350" y="765175"/>
            <a:ext cx="6192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b="1">
                <a:solidFill>
                  <a:srgbClr val="6699FF"/>
                </a:solidFill>
                <a:latin typeface="Times New Roman" pitchFamily="18" charset="0"/>
              </a:defRPr>
            </a:lvl1pPr>
            <a:lvl2pPr marL="742950" indent="-285750" eaLnBrk="0" hangingPunct="0">
              <a:defRPr sz="3600" b="1">
                <a:solidFill>
                  <a:srgbClr val="6699FF"/>
                </a:solidFill>
                <a:latin typeface="Times New Roman" pitchFamily="18" charset="0"/>
              </a:defRPr>
            </a:lvl2pPr>
            <a:lvl3pPr marL="1143000" indent="-228600" eaLnBrk="0" hangingPunct="0">
              <a:defRPr sz="3600" b="1">
                <a:solidFill>
                  <a:srgbClr val="6699FF"/>
                </a:solidFill>
                <a:latin typeface="Times New Roman" pitchFamily="18" charset="0"/>
              </a:defRPr>
            </a:lvl3pPr>
            <a:lvl4pPr marL="1600200" indent="-228600" eaLnBrk="0" hangingPunct="0">
              <a:defRPr sz="3600" b="1">
                <a:solidFill>
                  <a:srgbClr val="6699FF"/>
                </a:solidFill>
                <a:latin typeface="Times New Roman" pitchFamily="18" charset="0"/>
              </a:defRPr>
            </a:lvl4pPr>
            <a:lvl5pPr marL="2057400" indent="-228600" eaLnBrk="0" hangingPunct="0">
              <a:defRPr sz="3600" b="1">
                <a:solidFill>
                  <a:srgbClr val="6699FF"/>
                </a:solidFill>
                <a:latin typeface="Times New Roman" pitchFamily="18" charset="0"/>
              </a:defRPr>
            </a:lvl5pPr>
            <a:lvl6pPr marL="2514600" indent="-228600" eaLnBrk="0" fontAlgn="base" hangingPunct="0">
              <a:spcBef>
                <a:spcPct val="0"/>
              </a:spcBef>
              <a:spcAft>
                <a:spcPct val="0"/>
              </a:spcAft>
              <a:defRPr sz="3600" b="1">
                <a:solidFill>
                  <a:srgbClr val="6699FF"/>
                </a:solidFill>
                <a:latin typeface="Times New Roman" pitchFamily="18" charset="0"/>
              </a:defRPr>
            </a:lvl6pPr>
            <a:lvl7pPr marL="2971800" indent="-228600" eaLnBrk="0" fontAlgn="base" hangingPunct="0">
              <a:spcBef>
                <a:spcPct val="0"/>
              </a:spcBef>
              <a:spcAft>
                <a:spcPct val="0"/>
              </a:spcAft>
              <a:defRPr sz="3600" b="1">
                <a:solidFill>
                  <a:srgbClr val="6699FF"/>
                </a:solidFill>
                <a:latin typeface="Times New Roman" pitchFamily="18" charset="0"/>
              </a:defRPr>
            </a:lvl7pPr>
            <a:lvl8pPr marL="3429000" indent="-228600" eaLnBrk="0" fontAlgn="base" hangingPunct="0">
              <a:spcBef>
                <a:spcPct val="0"/>
              </a:spcBef>
              <a:spcAft>
                <a:spcPct val="0"/>
              </a:spcAft>
              <a:defRPr sz="3600" b="1">
                <a:solidFill>
                  <a:srgbClr val="6699FF"/>
                </a:solidFill>
                <a:latin typeface="Times New Roman" pitchFamily="18" charset="0"/>
              </a:defRPr>
            </a:lvl8pPr>
            <a:lvl9pPr marL="3886200" indent="-228600" eaLnBrk="0" fontAlgn="base" hangingPunct="0">
              <a:spcBef>
                <a:spcPct val="0"/>
              </a:spcBef>
              <a:spcAft>
                <a:spcPct val="0"/>
              </a:spcAft>
              <a:defRPr sz="3600" b="1">
                <a:solidFill>
                  <a:srgbClr val="6699FF"/>
                </a:solidFill>
                <a:latin typeface="Times New Roman" pitchFamily="18" charset="0"/>
              </a:defRPr>
            </a:lvl9pPr>
          </a:lstStyle>
          <a:p>
            <a:pPr eaLnBrk="1" hangingPunct="1">
              <a:spcBef>
                <a:spcPct val="50000"/>
              </a:spcBef>
            </a:pPr>
            <a:endParaRPr lang="en-CA" altLang="en-US" sz="2400" b="0" dirty="0">
              <a:solidFill>
                <a:schemeClr val="tx1"/>
              </a:solidFill>
            </a:endParaRPr>
          </a:p>
        </p:txBody>
      </p:sp>
      <p:sp>
        <p:nvSpPr>
          <p:cNvPr id="60420" name="Text Box 4"/>
          <p:cNvSpPr txBox="1">
            <a:spLocks noChangeArrowheads="1"/>
          </p:cNvSpPr>
          <p:nvPr/>
        </p:nvSpPr>
        <p:spPr bwMode="auto">
          <a:xfrm rot="10800000">
            <a:off x="1041400" y="406400"/>
            <a:ext cx="6918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lvl1pPr eaLnBrk="0" hangingPunct="0">
              <a:defRPr sz="3600" b="1">
                <a:solidFill>
                  <a:srgbClr val="6699FF"/>
                </a:solidFill>
                <a:latin typeface="Times New Roman" pitchFamily="18" charset="0"/>
              </a:defRPr>
            </a:lvl1pPr>
            <a:lvl2pPr marL="742950" indent="-285750" eaLnBrk="0" hangingPunct="0">
              <a:defRPr sz="3600" b="1">
                <a:solidFill>
                  <a:srgbClr val="6699FF"/>
                </a:solidFill>
                <a:latin typeface="Times New Roman" pitchFamily="18" charset="0"/>
              </a:defRPr>
            </a:lvl2pPr>
            <a:lvl3pPr marL="1143000" indent="-228600" eaLnBrk="0" hangingPunct="0">
              <a:defRPr sz="3600" b="1">
                <a:solidFill>
                  <a:srgbClr val="6699FF"/>
                </a:solidFill>
                <a:latin typeface="Times New Roman" pitchFamily="18" charset="0"/>
              </a:defRPr>
            </a:lvl3pPr>
            <a:lvl4pPr marL="1600200" indent="-228600" eaLnBrk="0" hangingPunct="0">
              <a:defRPr sz="3600" b="1">
                <a:solidFill>
                  <a:srgbClr val="6699FF"/>
                </a:solidFill>
                <a:latin typeface="Times New Roman" pitchFamily="18" charset="0"/>
              </a:defRPr>
            </a:lvl4pPr>
            <a:lvl5pPr marL="2057400" indent="-228600" eaLnBrk="0" hangingPunct="0">
              <a:defRPr sz="3600" b="1">
                <a:solidFill>
                  <a:srgbClr val="6699FF"/>
                </a:solidFill>
                <a:latin typeface="Times New Roman" pitchFamily="18" charset="0"/>
              </a:defRPr>
            </a:lvl5pPr>
            <a:lvl6pPr marL="2514600" indent="-228600" eaLnBrk="0" fontAlgn="base" hangingPunct="0">
              <a:spcBef>
                <a:spcPct val="0"/>
              </a:spcBef>
              <a:spcAft>
                <a:spcPct val="0"/>
              </a:spcAft>
              <a:defRPr sz="3600" b="1">
                <a:solidFill>
                  <a:srgbClr val="6699FF"/>
                </a:solidFill>
                <a:latin typeface="Times New Roman" pitchFamily="18" charset="0"/>
              </a:defRPr>
            </a:lvl6pPr>
            <a:lvl7pPr marL="2971800" indent="-228600" eaLnBrk="0" fontAlgn="base" hangingPunct="0">
              <a:spcBef>
                <a:spcPct val="0"/>
              </a:spcBef>
              <a:spcAft>
                <a:spcPct val="0"/>
              </a:spcAft>
              <a:defRPr sz="3600" b="1">
                <a:solidFill>
                  <a:srgbClr val="6699FF"/>
                </a:solidFill>
                <a:latin typeface="Times New Roman" pitchFamily="18" charset="0"/>
              </a:defRPr>
            </a:lvl7pPr>
            <a:lvl8pPr marL="3429000" indent="-228600" eaLnBrk="0" fontAlgn="base" hangingPunct="0">
              <a:spcBef>
                <a:spcPct val="0"/>
              </a:spcBef>
              <a:spcAft>
                <a:spcPct val="0"/>
              </a:spcAft>
              <a:defRPr sz="3600" b="1">
                <a:solidFill>
                  <a:srgbClr val="6699FF"/>
                </a:solidFill>
                <a:latin typeface="Times New Roman" pitchFamily="18" charset="0"/>
              </a:defRPr>
            </a:lvl8pPr>
            <a:lvl9pPr marL="3886200" indent="-228600" eaLnBrk="0" fontAlgn="base" hangingPunct="0">
              <a:spcBef>
                <a:spcPct val="0"/>
              </a:spcBef>
              <a:spcAft>
                <a:spcPct val="0"/>
              </a:spcAft>
              <a:defRPr sz="3600" b="1">
                <a:solidFill>
                  <a:srgbClr val="6699FF"/>
                </a:solidFill>
                <a:latin typeface="Times New Roman" pitchFamily="18" charset="0"/>
              </a:defRPr>
            </a:lvl9pPr>
          </a:lstStyle>
          <a:p>
            <a:pPr eaLnBrk="1" hangingPunct="1">
              <a:spcBef>
                <a:spcPct val="50000"/>
              </a:spcBef>
            </a:pPr>
            <a:endParaRPr lang="en-CA" altLang="en-US" sz="2400" b="0" dirty="0">
              <a:solidFill>
                <a:schemeClr val="tx1"/>
              </a:solidFill>
            </a:endParaRPr>
          </a:p>
        </p:txBody>
      </p:sp>
      <p:sp>
        <p:nvSpPr>
          <p:cNvPr id="60421" name="Text Box 5"/>
          <p:cNvSpPr txBox="1">
            <a:spLocks noChangeArrowheads="1"/>
          </p:cNvSpPr>
          <p:nvPr/>
        </p:nvSpPr>
        <p:spPr bwMode="auto">
          <a:xfrm>
            <a:off x="410085" y="246681"/>
            <a:ext cx="827671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a:solidFill>
                  <a:srgbClr val="6699FF"/>
                </a:solidFill>
                <a:latin typeface="Times New Roman" pitchFamily="18" charset="0"/>
              </a:defRPr>
            </a:lvl1pPr>
            <a:lvl2pPr marL="742950" indent="-285750" eaLnBrk="0" hangingPunct="0">
              <a:defRPr sz="3600" b="1">
                <a:solidFill>
                  <a:srgbClr val="6699FF"/>
                </a:solidFill>
                <a:latin typeface="Times New Roman" pitchFamily="18" charset="0"/>
              </a:defRPr>
            </a:lvl2pPr>
            <a:lvl3pPr marL="1143000" indent="-228600" eaLnBrk="0" hangingPunct="0">
              <a:defRPr sz="3600" b="1">
                <a:solidFill>
                  <a:srgbClr val="6699FF"/>
                </a:solidFill>
                <a:latin typeface="Times New Roman" pitchFamily="18" charset="0"/>
              </a:defRPr>
            </a:lvl3pPr>
            <a:lvl4pPr marL="1600200" indent="-228600" eaLnBrk="0" hangingPunct="0">
              <a:defRPr sz="3600" b="1">
                <a:solidFill>
                  <a:srgbClr val="6699FF"/>
                </a:solidFill>
                <a:latin typeface="Times New Roman" pitchFamily="18" charset="0"/>
              </a:defRPr>
            </a:lvl4pPr>
            <a:lvl5pPr marL="2057400" indent="-228600" eaLnBrk="0" hangingPunct="0">
              <a:defRPr sz="3600" b="1">
                <a:solidFill>
                  <a:srgbClr val="6699FF"/>
                </a:solidFill>
                <a:latin typeface="Times New Roman" pitchFamily="18" charset="0"/>
              </a:defRPr>
            </a:lvl5pPr>
            <a:lvl6pPr marL="2514600" indent="-228600" eaLnBrk="0" fontAlgn="base" hangingPunct="0">
              <a:spcBef>
                <a:spcPct val="0"/>
              </a:spcBef>
              <a:spcAft>
                <a:spcPct val="0"/>
              </a:spcAft>
              <a:defRPr sz="3600" b="1">
                <a:solidFill>
                  <a:srgbClr val="6699FF"/>
                </a:solidFill>
                <a:latin typeface="Times New Roman" pitchFamily="18" charset="0"/>
              </a:defRPr>
            </a:lvl6pPr>
            <a:lvl7pPr marL="2971800" indent="-228600" eaLnBrk="0" fontAlgn="base" hangingPunct="0">
              <a:spcBef>
                <a:spcPct val="0"/>
              </a:spcBef>
              <a:spcAft>
                <a:spcPct val="0"/>
              </a:spcAft>
              <a:defRPr sz="3600" b="1">
                <a:solidFill>
                  <a:srgbClr val="6699FF"/>
                </a:solidFill>
                <a:latin typeface="Times New Roman" pitchFamily="18" charset="0"/>
              </a:defRPr>
            </a:lvl7pPr>
            <a:lvl8pPr marL="3429000" indent="-228600" eaLnBrk="0" fontAlgn="base" hangingPunct="0">
              <a:spcBef>
                <a:spcPct val="0"/>
              </a:spcBef>
              <a:spcAft>
                <a:spcPct val="0"/>
              </a:spcAft>
              <a:defRPr sz="3600" b="1">
                <a:solidFill>
                  <a:srgbClr val="6699FF"/>
                </a:solidFill>
                <a:latin typeface="Times New Roman" pitchFamily="18" charset="0"/>
              </a:defRPr>
            </a:lvl8pPr>
            <a:lvl9pPr marL="3886200" indent="-228600" eaLnBrk="0" fontAlgn="base" hangingPunct="0">
              <a:spcBef>
                <a:spcPct val="0"/>
              </a:spcBef>
              <a:spcAft>
                <a:spcPct val="0"/>
              </a:spcAft>
              <a:defRPr sz="3600" b="1">
                <a:solidFill>
                  <a:srgbClr val="6699FF"/>
                </a:solidFill>
                <a:latin typeface="Times New Roman" pitchFamily="18" charset="0"/>
              </a:defRPr>
            </a:lvl9pPr>
          </a:lstStyle>
          <a:p>
            <a:pPr algn="ctr" eaLnBrk="1" hangingPunct="1">
              <a:spcBef>
                <a:spcPct val="50000"/>
              </a:spcBef>
            </a:pPr>
            <a:r>
              <a:rPr lang="en-US" altLang="en-US" sz="4400" dirty="0">
                <a:solidFill>
                  <a:srgbClr val="002060"/>
                </a:solidFill>
                <a:latin typeface="Calibri" panose="020F0502020204030204" pitchFamily="34" charset="0"/>
              </a:rPr>
              <a:t>Natural or Holistic Therapy</a:t>
            </a:r>
          </a:p>
        </p:txBody>
      </p:sp>
      <p:pic>
        <p:nvPicPr>
          <p:cNvPr id="25609" name="Picture 9" descr="C:\Users\pearce_t\AppData\Local\Microsoft\Windows\Temporary Internet Files\Content.IE5\DRX7BF9E\large-Protection-Safety-Warning-Exclamation-66.6-15062[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995" y="3105461"/>
            <a:ext cx="1732353" cy="1732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50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1235739" y="1628713"/>
            <a:ext cx="6608763" cy="3240087"/>
          </a:xfrm>
        </p:spPr>
        <p:txBody>
          <a:bodyPr/>
          <a:lstStyle/>
          <a:p>
            <a:pPr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Medication given to treat cancer</a:t>
            </a:r>
          </a:p>
          <a:p>
            <a:pPr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Systemic treatment</a:t>
            </a:r>
          </a:p>
          <a:p>
            <a:pPr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Interfere with cancer cells’ growth and replication</a:t>
            </a:r>
          </a:p>
          <a:p>
            <a:pPr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Destroys the cancer cells</a:t>
            </a:r>
          </a:p>
          <a:p>
            <a:pPr eaLnBrk="1" hangingPunct="1">
              <a:buFontTx/>
              <a:buNone/>
            </a:pPr>
            <a:endParaRPr lang="en-US" altLang="en-US" dirty="0" smtClean="0"/>
          </a:p>
        </p:txBody>
      </p:sp>
      <p:sp>
        <p:nvSpPr>
          <p:cNvPr id="7171" name="Text Box 4"/>
          <p:cNvSpPr txBox="1">
            <a:spLocks noChangeArrowheads="1"/>
          </p:cNvSpPr>
          <p:nvPr/>
        </p:nvSpPr>
        <p:spPr bwMode="auto">
          <a:xfrm>
            <a:off x="1234151" y="635221"/>
            <a:ext cx="661035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a:solidFill>
                  <a:srgbClr val="6699FF"/>
                </a:solidFill>
                <a:latin typeface="Times New Roman" pitchFamily="18" charset="0"/>
              </a:defRPr>
            </a:lvl1pPr>
            <a:lvl2pPr marL="742950" indent="-285750" eaLnBrk="0" hangingPunct="0">
              <a:defRPr sz="3600" b="1">
                <a:solidFill>
                  <a:srgbClr val="6699FF"/>
                </a:solidFill>
                <a:latin typeface="Times New Roman" pitchFamily="18" charset="0"/>
              </a:defRPr>
            </a:lvl2pPr>
            <a:lvl3pPr marL="1143000" indent="-228600" eaLnBrk="0" hangingPunct="0">
              <a:defRPr sz="3600" b="1">
                <a:solidFill>
                  <a:srgbClr val="6699FF"/>
                </a:solidFill>
                <a:latin typeface="Times New Roman" pitchFamily="18" charset="0"/>
              </a:defRPr>
            </a:lvl3pPr>
            <a:lvl4pPr marL="1600200" indent="-228600" eaLnBrk="0" hangingPunct="0">
              <a:defRPr sz="3600" b="1">
                <a:solidFill>
                  <a:srgbClr val="6699FF"/>
                </a:solidFill>
                <a:latin typeface="Times New Roman" pitchFamily="18" charset="0"/>
              </a:defRPr>
            </a:lvl4pPr>
            <a:lvl5pPr marL="2057400" indent="-228600" eaLnBrk="0" hangingPunct="0">
              <a:defRPr sz="3600" b="1">
                <a:solidFill>
                  <a:srgbClr val="6699FF"/>
                </a:solidFill>
                <a:latin typeface="Times New Roman" pitchFamily="18" charset="0"/>
              </a:defRPr>
            </a:lvl5pPr>
            <a:lvl6pPr marL="2514600" indent="-228600" eaLnBrk="0" fontAlgn="base" hangingPunct="0">
              <a:spcBef>
                <a:spcPct val="0"/>
              </a:spcBef>
              <a:spcAft>
                <a:spcPct val="0"/>
              </a:spcAft>
              <a:defRPr sz="3600" b="1">
                <a:solidFill>
                  <a:srgbClr val="6699FF"/>
                </a:solidFill>
                <a:latin typeface="Times New Roman" pitchFamily="18" charset="0"/>
              </a:defRPr>
            </a:lvl6pPr>
            <a:lvl7pPr marL="2971800" indent="-228600" eaLnBrk="0" fontAlgn="base" hangingPunct="0">
              <a:spcBef>
                <a:spcPct val="0"/>
              </a:spcBef>
              <a:spcAft>
                <a:spcPct val="0"/>
              </a:spcAft>
              <a:defRPr sz="3600" b="1">
                <a:solidFill>
                  <a:srgbClr val="6699FF"/>
                </a:solidFill>
                <a:latin typeface="Times New Roman" pitchFamily="18" charset="0"/>
              </a:defRPr>
            </a:lvl7pPr>
            <a:lvl8pPr marL="3429000" indent="-228600" eaLnBrk="0" fontAlgn="base" hangingPunct="0">
              <a:spcBef>
                <a:spcPct val="0"/>
              </a:spcBef>
              <a:spcAft>
                <a:spcPct val="0"/>
              </a:spcAft>
              <a:defRPr sz="3600" b="1">
                <a:solidFill>
                  <a:srgbClr val="6699FF"/>
                </a:solidFill>
                <a:latin typeface="Times New Roman" pitchFamily="18" charset="0"/>
              </a:defRPr>
            </a:lvl8pPr>
            <a:lvl9pPr marL="3886200" indent="-228600" eaLnBrk="0" fontAlgn="base" hangingPunct="0">
              <a:spcBef>
                <a:spcPct val="0"/>
              </a:spcBef>
              <a:spcAft>
                <a:spcPct val="0"/>
              </a:spcAft>
              <a:defRPr sz="3600" b="1">
                <a:solidFill>
                  <a:srgbClr val="6699FF"/>
                </a:solidFill>
                <a:latin typeface="Times New Roman" pitchFamily="18" charset="0"/>
              </a:defRPr>
            </a:lvl9pPr>
          </a:lstStyle>
          <a:p>
            <a:pPr algn="ctr" eaLnBrk="1" hangingPunct="1">
              <a:spcBef>
                <a:spcPct val="50000"/>
              </a:spcBef>
            </a:pPr>
            <a:r>
              <a:rPr lang="en-US" altLang="en-US" sz="4400" dirty="0">
                <a:solidFill>
                  <a:srgbClr val="002060"/>
                </a:solidFill>
                <a:latin typeface="Calibri" panose="020F0502020204030204" pitchFamily="34" charset="0"/>
              </a:rPr>
              <a:t>What is Chemotherapy?</a:t>
            </a:r>
          </a:p>
        </p:txBody>
      </p:sp>
      <p:pic>
        <p:nvPicPr>
          <p:cNvPr id="3079" name="Picture 7" descr="C:\Users\pearce_t\AppData\Local\Microsoft\Windows\Temporary Internet Files\Content.IE5\RGE1QL31\58fxjxnt-14152384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383" y="3432157"/>
            <a:ext cx="2179622" cy="1556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7501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94907" y="838667"/>
            <a:ext cx="7662284" cy="936625"/>
          </a:xfrm>
        </p:spPr>
        <p:txBody>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Allergies</a:t>
            </a:r>
            <a:r>
              <a:rPr lang="en-US" altLang="en-US" dirty="0" smtClean="0">
                <a:solidFill>
                  <a:schemeClr val="accent5">
                    <a:lumMod val="50000"/>
                  </a:schemeClr>
                </a:solidFill>
                <a:latin typeface="Times New Roman" panose="02020603050405020304" pitchFamily="18" charset="0"/>
                <a:cs typeface="Times New Roman" panose="02020603050405020304" pitchFamily="18" charset="0"/>
              </a:rPr>
              <a:t> </a:t>
            </a:r>
          </a:p>
        </p:txBody>
      </p:sp>
      <p:sp>
        <p:nvSpPr>
          <p:cNvPr id="61443" name="Rectangle 3"/>
          <p:cNvSpPr>
            <a:spLocks noGrp="1" noChangeArrowheads="1"/>
          </p:cNvSpPr>
          <p:nvPr>
            <p:ph idx="1"/>
          </p:nvPr>
        </p:nvSpPr>
        <p:spPr>
          <a:xfrm>
            <a:off x="1128404" y="2318648"/>
            <a:ext cx="6952340" cy="4537075"/>
          </a:xfrm>
        </p:spPr>
        <p:txBody>
          <a:bodyPr>
            <a:normAutofit/>
          </a:bodyPr>
          <a:lstStyle/>
          <a:p>
            <a:pPr algn="ctr" eaLnBrk="1" hangingPunct="1"/>
            <a:r>
              <a:rPr lang="en-US" altLang="en-US" sz="2800" b="0" dirty="0" smtClean="0">
                <a:solidFill>
                  <a:srgbClr val="002060"/>
                </a:solidFill>
                <a:latin typeface="Calibri" panose="020F0502020204030204" pitchFamily="34" charset="0"/>
              </a:rPr>
              <a:t>Tell us if you have any allergies and the type of</a:t>
            </a:r>
          </a:p>
          <a:p>
            <a:pPr algn="ctr" eaLnBrk="1" hangingPunct="1"/>
            <a:r>
              <a:rPr lang="en-US" altLang="en-US" sz="2800" b="0" dirty="0" smtClean="0">
                <a:solidFill>
                  <a:srgbClr val="002060"/>
                </a:solidFill>
                <a:latin typeface="Calibri" panose="020F0502020204030204" pitchFamily="34" charset="0"/>
              </a:rPr>
              <a:t>reaction you had. It is also important to</a:t>
            </a:r>
          </a:p>
          <a:p>
            <a:pPr algn="ctr" eaLnBrk="1" hangingPunct="1"/>
            <a:r>
              <a:rPr lang="en-US" altLang="en-US" sz="2800" b="0" dirty="0" smtClean="0">
                <a:solidFill>
                  <a:srgbClr val="002060"/>
                </a:solidFill>
                <a:latin typeface="Calibri" panose="020F0502020204030204" pitchFamily="34" charset="0"/>
              </a:rPr>
              <a:t>update your health care providers if any new</a:t>
            </a:r>
          </a:p>
          <a:p>
            <a:pPr algn="ctr" eaLnBrk="1" hangingPunct="1"/>
            <a:r>
              <a:rPr lang="en-US" altLang="en-US" sz="2800" b="0" dirty="0" smtClean="0">
                <a:solidFill>
                  <a:srgbClr val="002060"/>
                </a:solidFill>
                <a:latin typeface="Calibri" panose="020F0502020204030204" pitchFamily="34" charset="0"/>
              </a:rPr>
              <a:t>allergies develop. </a:t>
            </a:r>
          </a:p>
        </p:txBody>
      </p:sp>
    </p:spTree>
    <p:extLst>
      <p:ext uri="{BB962C8B-B14F-4D97-AF65-F5344CB8AC3E}">
        <p14:creationId xmlns:p14="http://schemas.microsoft.com/office/powerpoint/2010/main" val="4819721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61089" y="427519"/>
            <a:ext cx="8204446" cy="936625"/>
          </a:xfrm>
        </p:spPr>
        <p:txBody>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Medication History </a:t>
            </a:r>
          </a:p>
        </p:txBody>
      </p:sp>
      <p:sp>
        <p:nvSpPr>
          <p:cNvPr id="62467" name="Rectangle 3"/>
          <p:cNvSpPr>
            <a:spLocks noGrp="1" noChangeArrowheads="1"/>
          </p:cNvSpPr>
          <p:nvPr>
            <p:ph idx="1"/>
          </p:nvPr>
        </p:nvSpPr>
        <p:spPr>
          <a:xfrm>
            <a:off x="574158" y="1541722"/>
            <a:ext cx="7995683" cy="3413050"/>
          </a:xfrm>
        </p:spPr>
        <p:txBody>
          <a:bodyPr>
            <a:noAutofit/>
          </a:bodyPr>
          <a:lstStyle/>
          <a:p>
            <a:pPr eaLnBrk="1" hangingPunct="1">
              <a:lnSpc>
                <a:spcPct val="90000"/>
              </a:lnSpc>
            </a:pPr>
            <a:r>
              <a:rPr lang="en-US" altLang="en-US" sz="2400" b="0" dirty="0" smtClean="0">
                <a:solidFill>
                  <a:srgbClr val="002060"/>
                </a:solidFill>
                <a:latin typeface="Calibri" panose="020F0502020204030204" pitchFamily="34" charset="0"/>
              </a:rPr>
              <a:t>The primary care nurse or physician will conduct a medication history with you. It is important to carry a current list of all the medications you take and to update your health care providers of any changes. This includes all prescriptions, over the counter medications, herbals, vitamins, and cancer treatments </a:t>
            </a:r>
          </a:p>
          <a:p>
            <a:pPr eaLnBrk="1" hangingPunct="1">
              <a:lnSpc>
                <a:spcPct val="90000"/>
              </a:lnSpc>
            </a:pPr>
            <a:r>
              <a:rPr lang="en-US" altLang="en-US" sz="2400" b="0" dirty="0" smtClean="0">
                <a:solidFill>
                  <a:srgbClr val="002060"/>
                </a:solidFill>
                <a:latin typeface="Calibri" panose="020F0502020204030204" pitchFamily="34" charset="0"/>
              </a:rPr>
              <a:t>If required the pharmacist will review all of your medications to check for interactions with your chemotherapy drugs </a:t>
            </a:r>
          </a:p>
        </p:txBody>
      </p:sp>
      <p:pic>
        <p:nvPicPr>
          <p:cNvPr id="27652" name="Picture 4" descr="C:\Users\pearce_t\AppData\Local\Microsoft\Windows\Temporary Internet Files\Content.IE5\RGE1QL31\sheikh-tuhin-To-Do-Lis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505" y="4380617"/>
            <a:ext cx="1865735" cy="232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6698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11052" y="411753"/>
            <a:ext cx="8233217" cy="865188"/>
          </a:xfrm>
        </p:spPr>
        <p:txBody>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Paying for medications</a:t>
            </a:r>
          </a:p>
        </p:txBody>
      </p:sp>
      <p:sp>
        <p:nvSpPr>
          <p:cNvPr id="63491" name="Rectangle 3"/>
          <p:cNvSpPr>
            <a:spLocks noGrp="1" noChangeArrowheads="1"/>
          </p:cNvSpPr>
          <p:nvPr>
            <p:ph idx="1"/>
          </p:nvPr>
        </p:nvSpPr>
        <p:spPr>
          <a:xfrm>
            <a:off x="502044" y="1276941"/>
            <a:ext cx="8142225" cy="3774498"/>
          </a:xfrm>
        </p:spPr>
        <p:txBody>
          <a:bodyPr>
            <a:noAutofit/>
          </a:bodyPr>
          <a:lstStyle/>
          <a:p>
            <a:pPr eaLnBrk="1" hangingPunct="1">
              <a:buFont typeface="Arial" panose="020B0604020202020204" pitchFamily="34" charset="0"/>
              <a:buChar char="•"/>
            </a:pPr>
            <a:r>
              <a:rPr lang="en-US" altLang="en-US" sz="2800" b="0" dirty="0" smtClean="0">
                <a:solidFill>
                  <a:srgbClr val="002060"/>
                </a:solidFill>
                <a:latin typeface="Calibri" panose="020F0502020204030204" pitchFamily="34" charset="0"/>
              </a:rPr>
              <a:t>Most chemotherapy drugs that are given in the chemotherapy suite are covered by provincial funding </a:t>
            </a:r>
          </a:p>
          <a:p>
            <a:pPr eaLnBrk="1" hangingPunct="1">
              <a:buFont typeface="Arial" panose="020B0604020202020204" pitchFamily="34" charset="0"/>
              <a:buChar char="•"/>
            </a:pPr>
            <a:r>
              <a:rPr lang="en-US" altLang="en-US" sz="2800" b="0" dirty="0" smtClean="0">
                <a:solidFill>
                  <a:srgbClr val="002060"/>
                </a:solidFill>
                <a:latin typeface="Calibri" panose="020F0502020204030204" pitchFamily="34" charset="0"/>
              </a:rPr>
              <a:t>Home medications: bring your drug insurance information, OHIP card and some form of payment when visiting your retail pharmacy. If you do not have drug coverage talk with your oncology team to help you explore possible options </a:t>
            </a:r>
          </a:p>
        </p:txBody>
      </p:sp>
    </p:spTree>
    <p:extLst>
      <p:ext uri="{BB962C8B-B14F-4D97-AF65-F5344CB8AC3E}">
        <p14:creationId xmlns:p14="http://schemas.microsoft.com/office/powerpoint/2010/main" val="2471436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07435" y="286784"/>
            <a:ext cx="8051774" cy="730250"/>
          </a:xfrm>
        </p:spPr>
        <p:txBody>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Insurance Information</a:t>
            </a:r>
          </a:p>
        </p:txBody>
      </p:sp>
      <p:sp>
        <p:nvSpPr>
          <p:cNvPr id="64515" name="Rectangle 3"/>
          <p:cNvSpPr>
            <a:spLocks noGrp="1" noChangeArrowheads="1"/>
          </p:cNvSpPr>
          <p:nvPr>
            <p:ph idx="1"/>
          </p:nvPr>
        </p:nvSpPr>
        <p:spPr>
          <a:xfrm>
            <a:off x="326681" y="1066714"/>
            <a:ext cx="8115569" cy="3841842"/>
          </a:xfrm>
        </p:spPr>
        <p:txBody>
          <a:bodyPr>
            <a:noAutofit/>
          </a:bodyPr>
          <a:lstStyle/>
          <a:p>
            <a:pPr eaLnBrk="1" hangingPunct="1"/>
            <a:r>
              <a:rPr lang="en-US" altLang="en-US" sz="2800" b="0" dirty="0" smtClean="0">
                <a:solidFill>
                  <a:srgbClr val="002060"/>
                </a:solidFill>
                <a:latin typeface="Calibri" panose="020F0502020204030204" pitchFamily="34" charset="0"/>
              </a:rPr>
              <a:t>Primary and secondary insurance plans </a:t>
            </a:r>
          </a:p>
          <a:p>
            <a:pPr eaLnBrk="1" hangingPunct="1"/>
            <a:r>
              <a:rPr lang="en-US" altLang="en-US" sz="2800" b="0" dirty="0" smtClean="0">
                <a:solidFill>
                  <a:srgbClr val="002060"/>
                </a:solidFill>
                <a:latin typeface="Calibri" panose="020F0502020204030204" pitchFamily="34" charset="0"/>
              </a:rPr>
              <a:t>Employee benefit plan</a:t>
            </a:r>
          </a:p>
          <a:p>
            <a:pPr eaLnBrk="1" hangingPunct="1"/>
            <a:r>
              <a:rPr lang="en-US" altLang="en-US" sz="2800" b="0" dirty="0" smtClean="0">
                <a:solidFill>
                  <a:srgbClr val="002060"/>
                </a:solidFill>
                <a:latin typeface="Calibri" panose="020F0502020204030204" pitchFamily="34" charset="0"/>
              </a:rPr>
              <a:t>Ontario Drug Benefit (65 and over)</a:t>
            </a:r>
          </a:p>
          <a:p>
            <a:pPr eaLnBrk="1" hangingPunct="1"/>
            <a:r>
              <a:rPr lang="en-US" altLang="en-US" sz="2800" b="0" dirty="0" smtClean="0">
                <a:solidFill>
                  <a:srgbClr val="002060"/>
                </a:solidFill>
                <a:latin typeface="Calibri" panose="020F0502020204030204" pitchFamily="34" charset="0"/>
              </a:rPr>
              <a:t>You may need to call your insurance provider to ask: </a:t>
            </a:r>
          </a:p>
          <a:p>
            <a:pPr marL="514350" indent="-514350" eaLnBrk="1" hangingPunct="1">
              <a:buAutoNum type="alphaLcParenR"/>
            </a:pPr>
            <a:r>
              <a:rPr lang="en-US" altLang="en-US" sz="2800" b="0" dirty="0" smtClean="0">
                <a:solidFill>
                  <a:srgbClr val="002060"/>
                </a:solidFill>
                <a:latin typeface="Calibri" panose="020F0502020204030204" pitchFamily="34" charset="0"/>
              </a:rPr>
              <a:t>how much coverage you have for your medications, is there a lifetime or yearly maximum </a:t>
            </a:r>
          </a:p>
          <a:p>
            <a:pPr marL="514350" indent="-514350" eaLnBrk="1" hangingPunct="1">
              <a:buAutoNum type="alphaLcParenR"/>
            </a:pPr>
            <a:r>
              <a:rPr lang="en-US" altLang="en-US" sz="2800" b="0" dirty="0" smtClean="0">
                <a:solidFill>
                  <a:srgbClr val="002060"/>
                </a:solidFill>
                <a:latin typeface="Calibri" panose="020F0502020204030204" pitchFamily="34" charset="0"/>
              </a:rPr>
              <a:t>b) whether a specific medication is covered under your plan</a:t>
            </a:r>
          </a:p>
        </p:txBody>
      </p:sp>
    </p:spTree>
    <p:extLst>
      <p:ext uri="{BB962C8B-B14F-4D97-AF65-F5344CB8AC3E}">
        <p14:creationId xmlns:p14="http://schemas.microsoft.com/office/powerpoint/2010/main" val="35275272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6055" y="284865"/>
            <a:ext cx="7793665" cy="792162"/>
          </a:xfrm>
        </p:spPr>
        <p:txBody>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Resources</a:t>
            </a:r>
          </a:p>
        </p:txBody>
      </p:sp>
      <p:sp>
        <p:nvSpPr>
          <p:cNvPr id="65539" name="Rectangle 3"/>
          <p:cNvSpPr>
            <a:spLocks noGrp="1" noChangeArrowheads="1"/>
          </p:cNvSpPr>
          <p:nvPr>
            <p:ph idx="1"/>
          </p:nvPr>
        </p:nvSpPr>
        <p:spPr>
          <a:xfrm>
            <a:off x="393405" y="1077027"/>
            <a:ext cx="8314660" cy="4770880"/>
          </a:xfrm>
        </p:spPr>
        <p:txBody>
          <a:bodyPr>
            <a:normAutofit/>
          </a:bodyPr>
          <a:lstStyle/>
          <a:p>
            <a:pPr eaLnBrk="1" hangingPunct="1">
              <a:lnSpc>
                <a:spcPct val="90000"/>
              </a:lnSpc>
              <a:buFontTx/>
              <a:buNone/>
            </a:pPr>
            <a:r>
              <a:rPr lang="en-US" altLang="en-US" sz="2400" dirty="0" smtClean="0"/>
              <a:t>	</a:t>
            </a:r>
            <a:r>
              <a:rPr lang="en-US" altLang="en-US" sz="2000" dirty="0" smtClean="0">
                <a:solidFill>
                  <a:srgbClr val="002060"/>
                </a:solidFill>
                <a:latin typeface="Calibri" panose="020F0502020204030204" pitchFamily="34" charset="0"/>
              </a:rPr>
              <a:t>With the availability of the internet there is lots of information available to patients. However some websites are more reliable than others. The following are excellent resources for patients: </a:t>
            </a:r>
          </a:p>
          <a:p>
            <a:pPr eaLnBrk="1" hangingPunct="1">
              <a:lnSpc>
                <a:spcPct val="90000"/>
              </a:lnSpc>
            </a:pPr>
            <a:r>
              <a:rPr lang="en-US" altLang="en-US" sz="2400" dirty="0" smtClean="0"/>
              <a:t>Cancer Care Ontario: </a:t>
            </a:r>
            <a:r>
              <a:rPr lang="en-US" altLang="en-US" sz="2400" dirty="0" smtClean="0">
                <a:solidFill>
                  <a:srgbClr val="00B050"/>
                </a:solidFill>
                <a:hlinkClick r:id="rId2"/>
              </a:rPr>
              <a:t>http://www.cancercare.on.ca</a:t>
            </a:r>
            <a:endParaRPr lang="en-US" altLang="en-US" sz="2400" dirty="0" smtClean="0">
              <a:solidFill>
                <a:srgbClr val="00B050"/>
              </a:solidFill>
            </a:endParaRPr>
          </a:p>
          <a:p>
            <a:pPr eaLnBrk="1" hangingPunct="1">
              <a:lnSpc>
                <a:spcPct val="90000"/>
              </a:lnSpc>
            </a:pPr>
            <a:endParaRPr lang="en-US" altLang="en-US" sz="2400" dirty="0" smtClean="0"/>
          </a:p>
          <a:p>
            <a:pPr eaLnBrk="1" hangingPunct="1">
              <a:lnSpc>
                <a:spcPct val="90000"/>
              </a:lnSpc>
            </a:pPr>
            <a:r>
              <a:rPr lang="en-US" altLang="en-US" sz="2400" dirty="0" smtClean="0"/>
              <a:t>BC Cancer Agency: </a:t>
            </a:r>
            <a:r>
              <a:rPr lang="en-US" altLang="en-US" sz="2400" dirty="0" smtClean="0">
                <a:hlinkClick r:id="rId3"/>
              </a:rPr>
              <a:t>www.bccancer.bc.ca</a:t>
            </a:r>
            <a:endParaRPr lang="en-US" altLang="en-US" sz="2400" dirty="0" smtClean="0"/>
          </a:p>
          <a:p>
            <a:pPr eaLnBrk="1" hangingPunct="1">
              <a:lnSpc>
                <a:spcPct val="90000"/>
              </a:lnSpc>
            </a:pPr>
            <a:endParaRPr lang="en-US" altLang="en-US" sz="2400" dirty="0" smtClean="0"/>
          </a:p>
          <a:p>
            <a:pPr eaLnBrk="1" hangingPunct="1">
              <a:lnSpc>
                <a:spcPct val="90000"/>
              </a:lnSpc>
            </a:pPr>
            <a:r>
              <a:rPr lang="en-US" altLang="en-US" sz="2400" dirty="0" smtClean="0"/>
              <a:t>Canadian Cancer Society: </a:t>
            </a:r>
            <a:r>
              <a:rPr lang="en-US" altLang="en-US" sz="2400" dirty="0" smtClean="0">
                <a:hlinkClick r:id="rId4"/>
              </a:rPr>
              <a:t>www.cancer.ca</a:t>
            </a:r>
            <a:endParaRPr lang="en-US" altLang="en-US" sz="2400" dirty="0" smtClean="0"/>
          </a:p>
          <a:p>
            <a:pPr eaLnBrk="1" hangingPunct="1">
              <a:lnSpc>
                <a:spcPct val="90000"/>
              </a:lnSpc>
            </a:pPr>
            <a:endParaRPr lang="en-US" altLang="en-US" sz="2400" dirty="0"/>
          </a:p>
          <a:p>
            <a:pPr eaLnBrk="1" hangingPunct="1">
              <a:lnSpc>
                <a:spcPct val="90000"/>
              </a:lnSpc>
            </a:pPr>
            <a:r>
              <a:rPr lang="en-US" altLang="en-US" sz="2400" dirty="0" smtClean="0"/>
              <a:t>University Health Network: </a:t>
            </a:r>
            <a:r>
              <a:rPr lang="en-US" altLang="en-US" sz="2400" dirty="0" smtClean="0">
                <a:hlinkClick r:id="rId5"/>
              </a:rPr>
              <a:t>http://www.uhn.ca/Patients_&amp;_Visitors/health_info/topics/c/cancer.asp</a:t>
            </a:r>
            <a:endParaRPr lang="en-US" altLang="en-US" sz="2400" dirty="0" smtClean="0"/>
          </a:p>
          <a:p>
            <a:pPr eaLnBrk="1" hangingPunct="1">
              <a:lnSpc>
                <a:spcPct val="90000"/>
              </a:lnSpc>
            </a:pPr>
            <a:endParaRPr lang="en-US" altLang="en-US" sz="2400" dirty="0" smtClean="0"/>
          </a:p>
          <a:p>
            <a:pPr eaLnBrk="1" hangingPunct="1">
              <a:lnSpc>
                <a:spcPct val="90000"/>
              </a:lnSpc>
            </a:pPr>
            <a:endParaRPr lang="en-US" altLang="en-US" sz="2400" dirty="0" smtClean="0"/>
          </a:p>
          <a:p>
            <a:pPr eaLnBrk="1" hangingPunct="1">
              <a:lnSpc>
                <a:spcPct val="90000"/>
              </a:lnSpc>
            </a:pPr>
            <a:endParaRPr lang="en-US" altLang="en-US" sz="2400" dirty="0" smtClean="0"/>
          </a:p>
          <a:p>
            <a:pPr eaLnBrk="1" hangingPunct="1">
              <a:lnSpc>
                <a:spcPct val="90000"/>
              </a:lnSpc>
            </a:pPr>
            <a:endParaRPr lang="en-US" altLang="en-US" sz="2400" dirty="0" smtClean="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1971" y="1785826"/>
            <a:ext cx="1181100" cy="118110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9915" y="2831193"/>
            <a:ext cx="2315109" cy="533935"/>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50000" y="3707992"/>
            <a:ext cx="2143125" cy="504825"/>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1157" y="4453602"/>
            <a:ext cx="2905125" cy="523875"/>
          </a:xfrm>
          <a:prstGeom prst="rect">
            <a:avLst/>
          </a:prstGeom>
        </p:spPr>
      </p:pic>
    </p:spTree>
    <p:extLst>
      <p:ext uri="{BB962C8B-B14F-4D97-AF65-F5344CB8AC3E}">
        <p14:creationId xmlns:p14="http://schemas.microsoft.com/office/powerpoint/2010/main" val="11701168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idx="1"/>
          </p:nvPr>
        </p:nvSpPr>
        <p:spPr>
          <a:xfrm>
            <a:off x="499728" y="1571792"/>
            <a:ext cx="8070113" cy="3006725"/>
          </a:xfrm>
        </p:spPr>
        <p:txBody>
          <a:bodyPr>
            <a:noAutofit/>
          </a:bodyPr>
          <a:lstStyle/>
          <a:p>
            <a:pPr eaLnBrk="1" hangingPunct="1">
              <a:buFont typeface="Wingdings" panose="05000000000000000000" pitchFamily="2" charset="2"/>
              <a:buChar char="ü"/>
            </a:pPr>
            <a:r>
              <a:rPr lang="en-US" altLang="en-US" sz="2800" b="0" dirty="0" smtClean="0">
                <a:solidFill>
                  <a:srgbClr val="002060"/>
                </a:solidFill>
                <a:latin typeface="Calibri" panose="020F0502020204030204" pitchFamily="34" charset="0"/>
              </a:rPr>
              <a:t>Don’t try to remember everything</a:t>
            </a:r>
          </a:p>
          <a:p>
            <a:pPr eaLnBrk="1" hangingPunct="1">
              <a:buFont typeface="Wingdings" panose="05000000000000000000" pitchFamily="2" charset="2"/>
              <a:buChar char="ü"/>
            </a:pPr>
            <a:r>
              <a:rPr lang="en-US" altLang="en-US" sz="2800" b="0" dirty="0" smtClean="0">
                <a:solidFill>
                  <a:srgbClr val="002060"/>
                </a:solidFill>
                <a:latin typeface="Calibri" panose="020F0502020204030204" pitchFamily="34" charset="0"/>
              </a:rPr>
              <a:t>Information overload can occur</a:t>
            </a:r>
          </a:p>
          <a:p>
            <a:pPr eaLnBrk="1" hangingPunct="1">
              <a:buFont typeface="Wingdings" panose="05000000000000000000" pitchFamily="2" charset="2"/>
              <a:buChar char="ü"/>
            </a:pPr>
            <a:r>
              <a:rPr lang="en-US" altLang="en-US" sz="2800" b="0" dirty="0" smtClean="0">
                <a:solidFill>
                  <a:srgbClr val="002060"/>
                </a:solidFill>
                <a:latin typeface="Calibri" panose="020F0502020204030204" pitchFamily="34" charset="0"/>
              </a:rPr>
              <a:t>Information will be reinforced </a:t>
            </a:r>
          </a:p>
          <a:p>
            <a:pPr eaLnBrk="1" hangingPunct="1">
              <a:buFont typeface="Wingdings" panose="05000000000000000000" pitchFamily="2" charset="2"/>
              <a:buChar char="ü"/>
            </a:pPr>
            <a:r>
              <a:rPr lang="en-US" altLang="en-US" sz="2800" b="0" dirty="0" smtClean="0">
                <a:solidFill>
                  <a:srgbClr val="002060"/>
                </a:solidFill>
                <a:latin typeface="Calibri" panose="020F0502020204030204" pitchFamily="34" charset="0"/>
              </a:rPr>
              <a:t>Take notes</a:t>
            </a:r>
          </a:p>
          <a:p>
            <a:pPr eaLnBrk="1" hangingPunct="1">
              <a:buFont typeface="Wingdings" panose="05000000000000000000" pitchFamily="2" charset="2"/>
              <a:buChar char="ü"/>
            </a:pPr>
            <a:r>
              <a:rPr lang="en-US" altLang="en-US" sz="2800" b="0" dirty="0" smtClean="0">
                <a:solidFill>
                  <a:srgbClr val="002060"/>
                </a:solidFill>
                <a:latin typeface="Calibri" panose="020F0502020204030204" pitchFamily="34" charset="0"/>
              </a:rPr>
              <a:t>Write down questions &amp; bring to your next appointment</a:t>
            </a:r>
          </a:p>
        </p:txBody>
      </p:sp>
      <p:sp>
        <p:nvSpPr>
          <p:cNvPr id="56323" name="Text Box 3"/>
          <p:cNvSpPr txBox="1">
            <a:spLocks noChangeArrowheads="1"/>
          </p:cNvSpPr>
          <p:nvPr/>
        </p:nvSpPr>
        <p:spPr bwMode="auto">
          <a:xfrm>
            <a:off x="971550" y="404813"/>
            <a:ext cx="741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b="1">
                <a:solidFill>
                  <a:srgbClr val="6699FF"/>
                </a:solidFill>
                <a:latin typeface="Times New Roman" pitchFamily="18" charset="0"/>
              </a:defRPr>
            </a:lvl1pPr>
            <a:lvl2pPr marL="742950" indent="-285750" eaLnBrk="0" hangingPunct="0">
              <a:defRPr sz="3600" b="1">
                <a:solidFill>
                  <a:srgbClr val="6699FF"/>
                </a:solidFill>
                <a:latin typeface="Times New Roman" pitchFamily="18" charset="0"/>
              </a:defRPr>
            </a:lvl2pPr>
            <a:lvl3pPr marL="1143000" indent="-228600" eaLnBrk="0" hangingPunct="0">
              <a:defRPr sz="3600" b="1">
                <a:solidFill>
                  <a:srgbClr val="6699FF"/>
                </a:solidFill>
                <a:latin typeface="Times New Roman" pitchFamily="18" charset="0"/>
              </a:defRPr>
            </a:lvl3pPr>
            <a:lvl4pPr marL="1600200" indent="-228600" eaLnBrk="0" hangingPunct="0">
              <a:defRPr sz="3600" b="1">
                <a:solidFill>
                  <a:srgbClr val="6699FF"/>
                </a:solidFill>
                <a:latin typeface="Times New Roman" pitchFamily="18" charset="0"/>
              </a:defRPr>
            </a:lvl4pPr>
            <a:lvl5pPr marL="2057400" indent="-228600" eaLnBrk="0" hangingPunct="0">
              <a:defRPr sz="3600" b="1">
                <a:solidFill>
                  <a:srgbClr val="6699FF"/>
                </a:solidFill>
                <a:latin typeface="Times New Roman" pitchFamily="18" charset="0"/>
              </a:defRPr>
            </a:lvl5pPr>
            <a:lvl6pPr marL="2514600" indent="-228600" eaLnBrk="0" fontAlgn="base" hangingPunct="0">
              <a:spcBef>
                <a:spcPct val="0"/>
              </a:spcBef>
              <a:spcAft>
                <a:spcPct val="0"/>
              </a:spcAft>
              <a:defRPr sz="3600" b="1">
                <a:solidFill>
                  <a:srgbClr val="6699FF"/>
                </a:solidFill>
                <a:latin typeface="Times New Roman" pitchFamily="18" charset="0"/>
              </a:defRPr>
            </a:lvl6pPr>
            <a:lvl7pPr marL="2971800" indent="-228600" eaLnBrk="0" fontAlgn="base" hangingPunct="0">
              <a:spcBef>
                <a:spcPct val="0"/>
              </a:spcBef>
              <a:spcAft>
                <a:spcPct val="0"/>
              </a:spcAft>
              <a:defRPr sz="3600" b="1">
                <a:solidFill>
                  <a:srgbClr val="6699FF"/>
                </a:solidFill>
                <a:latin typeface="Times New Roman" pitchFamily="18" charset="0"/>
              </a:defRPr>
            </a:lvl7pPr>
            <a:lvl8pPr marL="3429000" indent="-228600" eaLnBrk="0" fontAlgn="base" hangingPunct="0">
              <a:spcBef>
                <a:spcPct val="0"/>
              </a:spcBef>
              <a:spcAft>
                <a:spcPct val="0"/>
              </a:spcAft>
              <a:defRPr sz="3600" b="1">
                <a:solidFill>
                  <a:srgbClr val="6699FF"/>
                </a:solidFill>
                <a:latin typeface="Times New Roman" pitchFamily="18" charset="0"/>
              </a:defRPr>
            </a:lvl8pPr>
            <a:lvl9pPr marL="3886200" indent="-228600" eaLnBrk="0" fontAlgn="base" hangingPunct="0">
              <a:spcBef>
                <a:spcPct val="0"/>
              </a:spcBef>
              <a:spcAft>
                <a:spcPct val="0"/>
              </a:spcAft>
              <a:defRPr sz="3600" b="1">
                <a:solidFill>
                  <a:srgbClr val="6699FF"/>
                </a:solidFill>
                <a:latin typeface="Times New Roman" pitchFamily="18" charset="0"/>
              </a:defRPr>
            </a:lvl9pPr>
          </a:lstStyle>
          <a:p>
            <a:pPr eaLnBrk="1" hangingPunct="1">
              <a:spcBef>
                <a:spcPct val="50000"/>
              </a:spcBef>
            </a:pPr>
            <a:endParaRPr lang="en-CA" altLang="en-US" sz="2400" b="0" dirty="0">
              <a:solidFill>
                <a:schemeClr val="tx1"/>
              </a:solidFill>
            </a:endParaRPr>
          </a:p>
        </p:txBody>
      </p:sp>
      <p:sp>
        <p:nvSpPr>
          <p:cNvPr id="56324" name="Text Box 4"/>
          <p:cNvSpPr txBox="1">
            <a:spLocks noChangeArrowheads="1"/>
          </p:cNvSpPr>
          <p:nvPr/>
        </p:nvSpPr>
        <p:spPr bwMode="auto">
          <a:xfrm>
            <a:off x="499729" y="797306"/>
            <a:ext cx="759164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a:solidFill>
                  <a:srgbClr val="6699FF"/>
                </a:solidFill>
                <a:latin typeface="Times New Roman" pitchFamily="18" charset="0"/>
              </a:defRPr>
            </a:lvl1pPr>
            <a:lvl2pPr marL="742950" indent="-285750" eaLnBrk="0" hangingPunct="0">
              <a:defRPr sz="3600" b="1">
                <a:solidFill>
                  <a:srgbClr val="6699FF"/>
                </a:solidFill>
                <a:latin typeface="Times New Roman" pitchFamily="18" charset="0"/>
              </a:defRPr>
            </a:lvl2pPr>
            <a:lvl3pPr marL="1143000" indent="-228600" eaLnBrk="0" hangingPunct="0">
              <a:defRPr sz="3600" b="1">
                <a:solidFill>
                  <a:srgbClr val="6699FF"/>
                </a:solidFill>
                <a:latin typeface="Times New Roman" pitchFamily="18" charset="0"/>
              </a:defRPr>
            </a:lvl3pPr>
            <a:lvl4pPr marL="1600200" indent="-228600" eaLnBrk="0" hangingPunct="0">
              <a:defRPr sz="3600" b="1">
                <a:solidFill>
                  <a:srgbClr val="6699FF"/>
                </a:solidFill>
                <a:latin typeface="Times New Roman" pitchFamily="18" charset="0"/>
              </a:defRPr>
            </a:lvl4pPr>
            <a:lvl5pPr marL="2057400" indent="-228600" eaLnBrk="0" hangingPunct="0">
              <a:defRPr sz="3600" b="1">
                <a:solidFill>
                  <a:srgbClr val="6699FF"/>
                </a:solidFill>
                <a:latin typeface="Times New Roman" pitchFamily="18" charset="0"/>
              </a:defRPr>
            </a:lvl5pPr>
            <a:lvl6pPr marL="2514600" indent="-228600" eaLnBrk="0" fontAlgn="base" hangingPunct="0">
              <a:spcBef>
                <a:spcPct val="0"/>
              </a:spcBef>
              <a:spcAft>
                <a:spcPct val="0"/>
              </a:spcAft>
              <a:defRPr sz="3600" b="1">
                <a:solidFill>
                  <a:srgbClr val="6699FF"/>
                </a:solidFill>
                <a:latin typeface="Times New Roman" pitchFamily="18" charset="0"/>
              </a:defRPr>
            </a:lvl6pPr>
            <a:lvl7pPr marL="2971800" indent="-228600" eaLnBrk="0" fontAlgn="base" hangingPunct="0">
              <a:spcBef>
                <a:spcPct val="0"/>
              </a:spcBef>
              <a:spcAft>
                <a:spcPct val="0"/>
              </a:spcAft>
              <a:defRPr sz="3600" b="1">
                <a:solidFill>
                  <a:srgbClr val="6699FF"/>
                </a:solidFill>
                <a:latin typeface="Times New Roman" pitchFamily="18" charset="0"/>
              </a:defRPr>
            </a:lvl7pPr>
            <a:lvl8pPr marL="3429000" indent="-228600" eaLnBrk="0" fontAlgn="base" hangingPunct="0">
              <a:spcBef>
                <a:spcPct val="0"/>
              </a:spcBef>
              <a:spcAft>
                <a:spcPct val="0"/>
              </a:spcAft>
              <a:defRPr sz="3600" b="1">
                <a:solidFill>
                  <a:srgbClr val="6699FF"/>
                </a:solidFill>
                <a:latin typeface="Times New Roman" pitchFamily="18" charset="0"/>
              </a:defRPr>
            </a:lvl8pPr>
            <a:lvl9pPr marL="3886200" indent="-228600" eaLnBrk="0" fontAlgn="base" hangingPunct="0">
              <a:spcBef>
                <a:spcPct val="0"/>
              </a:spcBef>
              <a:spcAft>
                <a:spcPct val="0"/>
              </a:spcAft>
              <a:defRPr sz="3600" b="1">
                <a:solidFill>
                  <a:srgbClr val="6699FF"/>
                </a:solidFill>
                <a:latin typeface="Times New Roman" pitchFamily="18" charset="0"/>
              </a:defRPr>
            </a:lvl9pPr>
          </a:lstStyle>
          <a:p>
            <a:pPr algn="ctr" eaLnBrk="1" hangingPunct="1">
              <a:spcBef>
                <a:spcPct val="50000"/>
              </a:spcBef>
            </a:pPr>
            <a:r>
              <a:rPr lang="en-US" altLang="en-US" sz="4400" dirty="0">
                <a:solidFill>
                  <a:srgbClr val="002060"/>
                </a:solidFill>
                <a:latin typeface="Calibri" panose="020F0502020204030204" pitchFamily="34" charset="0"/>
              </a:rPr>
              <a:t>Information Overload…</a:t>
            </a:r>
          </a:p>
        </p:txBody>
      </p:sp>
      <p:sp>
        <p:nvSpPr>
          <p:cNvPr id="2" name="TextBox 1"/>
          <p:cNvSpPr txBox="1"/>
          <p:nvPr/>
        </p:nvSpPr>
        <p:spPr>
          <a:xfrm>
            <a:off x="577003" y="404813"/>
            <a:ext cx="2819400" cy="338554"/>
          </a:xfrm>
          <a:prstGeom prst="rect">
            <a:avLst/>
          </a:prstGeom>
          <a:noFill/>
        </p:spPr>
        <p:txBody>
          <a:bodyPr wrap="square" rtlCol="0">
            <a:spAutoFit/>
          </a:bodyPr>
          <a:lstStyle/>
          <a:p>
            <a:r>
              <a:rPr lang="en-CA" sz="1600" b="1" dirty="0" smtClean="0">
                <a:solidFill>
                  <a:srgbClr val="002060"/>
                </a:solidFill>
                <a:latin typeface="Calibri" panose="020F0502020204030204" pitchFamily="34" charset="0"/>
              </a:rPr>
              <a:t>(as we said…)</a:t>
            </a:r>
            <a:endParaRPr lang="en-CA" sz="1600" b="1" dirty="0">
              <a:solidFill>
                <a:srgbClr val="002060"/>
              </a:solidFill>
              <a:latin typeface="Calibri" panose="020F0502020204030204" pitchFamily="34" charset="0"/>
            </a:endParaRPr>
          </a:p>
        </p:txBody>
      </p:sp>
      <p:pic>
        <p:nvPicPr>
          <p:cNvPr id="28674" name="Picture 2" descr="C:\Users\pearce_t\AppData\Local\Microsoft\Windows\Temporary Internet Files\Content.IE5\DRX7BF9E\taste-memory-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6885" y="1566747"/>
            <a:ext cx="2402956" cy="224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6773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48696" y="526681"/>
            <a:ext cx="7697862" cy="865187"/>
          </a:xfrm>
        </p:spPr>
        <p:txBody>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How To Reach Us</a:t>
            </a:r>
          </a:p>
        </p:txBody>
      </p:sp>
      <p:sp>
        <p:nvSpPr>
          <p:cNvPr id="5123" name="Rectangle 3"/>
          <p:cNvSpPr>
            <a:spLocks noGrp="1" noChangeArrowheads="1"/>
          </p:cNvSpPr>
          <p:nvPr>
            <p:ph idx="1"/>
          </p:nvPr>
        </p:nvSpPr>
        <p:spPr>
          <a:xfrm>
            <a:off x="893135" y="1420002"/>
            <a:ext cx="7368363" cy="3447520"/>
          </a:xfrm>
        </p:spPr>
        <p:txBody>
          <a:bodyPr>
            <a:normAutofit/>
          </a:bodyPr>
          <a:lstStyle/>
          <a:p>
            <a:pPr indent="0" algn="ctr">
              <a:buFontTx/>
              <a:buNone/>
            </a:pPr>
            <a:r>
              <a:rPr lang="en-US" altLang="en-US" sz="3200" b="0" dirty="0" smtClean="0">
                <a:solidFill>
                  <a:srgbClr val="002060"/>
                </a:solidFill>
                <a:latin typeface="Calibri" panose="020F0502020204030204" pitchFamily="34" charset="0"/>
              </a:rPr>
              <a:t>Your primary care nurse can be reached by phone for urgent matters</a:t>
            </a:r>
          </a:p>
          <a:p>
            <a:pPr eaLnBrk="1" hangingPunct="1">
              <a:buFontTx/>
              <a:buNone/>
            </a:pPr>
            <a:endParaRPr lang="en-US" altLang="en-US" dirty="0" smtClean="0"/>
          </a:p>
          <a:p>
            <a:pPr marL="0" lvl="1" indent="0" algn="ctr" eaLnBrk="1" hangingPunct="1">
              <a:buNone/>
            </a:pPr>
            <a:r>
              <a:rPr lang="en-US" altLang="en-US" sz="3200" dirty="0" smtClean="0">
                <a:solidFill>
                  <a:srgbClr val="002060"/>
                </a:solidFill>
              </a:rPr>
              <a:t>Monday to Friday </a:t>
            </a:r>
          </a:p>
          <a:p>
            <a:pPr marL="0" lvl="1" indent="0" algn="ctr" eaLnBrk="1" hangingPunct="1">
              <a:buNone/>
            </a:pPr>
            <a:r>
              <a:rPr lang="en-US" altLang="en-US" sz="3200" dirty="0" smtClean="0">
                <a:solidFill>
                  <a:srgbClr val="002060"/>
                </a:solidFill>
              </a:rPr>
              <a:t>8am to 4pm</a:t>
            </a:r>
          </a:p>
          <a:p>
            <a:pPr marL="0" lvl="1" indent="0" algn="ctr" eaLnBrk="1" hangingPunct="1">
              <a:buNone/>
            </a:pPr>
            <a:r>
              <a:rPr lang="en-US" altLang="en-US" sz="3200" b="1" dirty="0" smtClean="0">
                <a:solidFill>
                  <a:srgbClr val="002060"/>
                </a:solidFill>
              </a:rPr>
              <a:t>905-336-4103</a:t>
            </a:r>
          </a:p>
        </p:txBody>
      </p:sp>
      <p:pic>
        <p:nvPicPr>
          <p:cNvPr id="29698" name="Picture 2" descr="C:\Users\pearce_t\AppData\Local\Microsoft\Windows\Temporary Internet Files\Content.IE5\EOI2X90M\512px-Red_Phone_Font-Awesome.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82309"/>
            <a:ext cx="3783419" cy="3783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2217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idx="1"/>
          </p:nvPr>
        </p:nvSpPr>
        <p:spPr>
          <a:xfrm>
            <a:off x="603498" y="1846819"/>
            <a:ext cx="7772400" cy="1944687"/>
          </a:xfrm>
        </p:spPr>
        <p:txBody>
          <a:bodyPr/>
          <a:lstStyle/>
          <a:p>
            <a:pPr algn="ctr" eaLnBrk="1" hangingPunct="1">
              <a:buFontTx/>
              <a:buNone/>
            </a:pPr>
            <a:r>
              <a:rPr lang="en-US" altLang="en-US" dirty="0" smtClean="0"/>
              <a:t>   </a:t>
            </a:r>
            <a:r>
              <a:rPr lang="en-US" altLang="en-US" sz="4800" dirty="0" smtClean="0">
                <a:solidFill>
                  <a:srgbClr val="002060"/>
                </a:solidFill>
                <a:latin typeface="Calibri" panose="020F0502020204030204" pitchFamily="34" charset="0"/>
              </a:rPr>
              <a:t>Thank you for attending our information session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215" y="3572544"/>
            <a:ext cx="3392260" cy="1346364"/>
          </a:xfrm>
          <a:prstGeom prst="rect">
            <a:avLst/>
          </a:prstGeom>
        </p:spPr>
      </p:pic>
    </p:spTree>
    <p:extLst>
      <p:ext uri="{BB962C8B-B14F-4D97-AF65-F5344CB8AC3E}">
        <p14:creationId xmlns:p14="http://schemas.microsoft.com/office/powerpoint/2010/main" val="3756268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978195" y="1472338"/>
            <a:ext cx="7442791" cy="3429271"/>
          </a:xfrm>
        </p:spPr>
        <p:txBody>
          <a:bodyPr>
            <a:noAutofit/>
          </a:bodyPr>
          <a:lstStyle/>
          <a:p>
            <a:pPr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One or more drugs </a:t>
            </a:r>
          </a:p>
          <a:p>
            <a:pPr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Intravenously or orally </a:t>
            </a:r>
          </a:p>
          <a:p>
            <a:pPr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Determined by your cancer type</a:t>
            </a:r>
          </a:p>
          <a:p>
            <a:pPr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Length of treatment may vary from minutes to hours; and can repeat daily, weekly, every 2-3 weeks or even monthly</a:t>
            </a:r>
          </a:p>
          <a:p>
            <a:pPr eaLnBrk="1" hangingPunct="1">
              <a:lnSpc>
                <a:spcPct val="80000"/>
              </a:lnSpc>
              <a:buFontTx/>
              <a:buNone/>
            </a:pPr>
            <a:endParaRPr lang="en-US" altLang="en-US" b="0" dirty="0" smtClean="0"/>
          </a:p>
        </p:txBody>
      </p:sp>
      <p:sp>
        <p:nvSpPr>
          <p:cNvPr id="8195" name="Text Box 4"/>
          <p:cNvSpPr txBox="1">
            <a:spLocks noChangeArrowheads="1"/>
          </p:cNvSpPr>
          <p:nvPr/>
        </p:nvSpPr>
        <p:spPr bwMode="auto">
          <a:xfrm>
            <a:off x="837718" y="609909"/>
            <a:ext cx="748823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b="1">
                <a:solidFill>
                  <a:srgbClr val="6699FF"/>
                </a:solidFill>
                <a:latin typeface="Times New Roman" pitchFamily="18" charset="0"/>
              </a:defRPr>
            </a:lvl1pPr>
            <a:lvl2pPr marL="742950" indent="-285750" eaLnBrk="0" hangingPunct="0">
              <a:defRPr sz="3600" b="1">
                <a:solidFill>
                  <a:srgbClr val="6699FF"/>
                </a:solidFill>
                <a:latin typeface="Times New Roman" pitchFamily="18" charset="0"/>
              </a:defRPr>
            </a:lvl2pPr>
            <a:lvl3pPr marL="1143000" indent="-228600" eaLnBrk="0" hangingPunct="0">
              <a:defRPr sz="3600" b="1">
                <a:solidFill>
                  <a:srgbClr val="6699FF"/>
                </a:solidFill>
                <a:latin typeface="Times New Roman" pitchFamily="18" charset="0"/>
              </a:defRPr>
            </a:lvl3pPr>
            <a:lvl4pPr marL="1600200" indent="-228600" eaLnBrk="0" hangingPunct="0">
              <a:defRPr sz="3600" b="1">
                <a:solidFill>
                  <a:srgbClr val="6699FF"/>
                </a:solidFill>
                <a:latin typeface="Times New Roman" pitchFamily="18" charset="0"/>
              </a:defRPr>
            </a:lvl4pPr>
            <a:lvl5pPr marL="2057400" indent="-228600" eaLnBrk="0" hangingPunct="0">
              <a:defRPr sz="3600" b="1">
                <a:solidFill>
                  <a:srgbClr val="6699FF"/>
                </a:solidFill>
                <a:latin typeface="Times New Roman" pitchFamily="18" charset="0"/>
              </a:defRPr>
            </a:lvl5pPr>
            <a:lvl6pPr marL="2514600" indent="-228600" eaLnBrk="0" fontAlgn="base" hangingPunct="0">
              <a:spcBef>
                <a:spcPct val="0"/>
              </a:spcBef>
              <a:spcAft>
                <a:spcPct val="0"/>
              </a:spcAft>
              <a:defRPr sz="3600" b="1">
                <a:solidFill>
                  <a:srgbClr val="6699FF"/>
                </a:solidFill>
                <a:latin typeface="Times New Roman" pitchFamily="18" charset="0"/>
              </a:defRPr>
            </a:lvl6pPr>
            <a:lvl7pPr marL="2971800" indent="-228600" eaLnBrk="0" fontAlgn="base" hangingPunct="0">
              <a:spcBef>
                <a:spcPct val="0"/>
              </a:spcBef>
              <a:spcAft>
                <a:spcPct val="0"/>
              </a:spcAft>
              <a:defRPr sz="3600" b="1">
                <a:solidFill>
                  <a:srgbClr val="6699FF"/>
                </a:solidFill>
                <a:latin typeface="Times New Roman" pitchFamily="18" charset="0"/>
              </a:defRPr>
            </a:lvl7pPr>
            <a:lvl8pPr marL="3429000" indent="-228600" eaLnBrk="0" fontAlgn="base" hangingPunct="0">
              <a:spcBef>
                <a:spcPct val="0"/>
              </a:spcBef>
              <a:spcAft>
                <a:spcPct val="0"/>
              </a:spcAft>
              <a:defRPr sz="3600" b="1">
                <a:solidFill>
                  <a:srgbClr val="6699FF"/>
                </a:solidFill>
                <a:latin typeface="Times New Roman" pitchFamily="18" charset="0"/>
              </a:defRPr>
            </a:lvl8pPr>
            <a:lvl9pPr marL="3886200" indent="-228600" eaLnBrk="0" fontAlgn="base" hangingPunct="0">
              <a:spcBef>
                <a:spcPct val="0"/>
              </a:spcBef>
              <a:spcAft>
                <a:spcPct val="0"/>
              </a:spcAft>
              <a:defRPr sz="3600" b="1">
                <a:solidFill>
                  <a:srgbClr val="6699FF"/>
                </a:solidFill>
                <a:latin typeface="Times New Roman" pitchFamily="18" charset="0"/>
              </a:defRPr>
            </a:lvl9pPr>
          </a:lstStyle>
          <a:p>
            <a:pPr algn="ctr" eaLnBrk="1" hangingPunct="1">
              <a:spcBef>
                <a:spcPct val="50000"/>
              </a:spcBef>
            </a:pPr>
            <a:r>
              <a:rPr lang="en-US" altLang="en-US" sz="4400" dirty="0" smtClean="0">
                <a:solidFill>
                  <a:srgbClr val="002060"/>
                </a:solidFill>
                <a:latin typeface="Calibri" panose="020F0502020204030204" pitchFamily="34" charset="0"/>
              </a:rPr>
              <a:t>TYPES </a:t>
            </a:r>
            <a:r>
              <a:rPr lang="en-US" altLang="en-US" sz="4400" dirty="0">
                <a:solidFill>
                  <a:srgbClr val="002060"/>
                </a:solidFill>
                <a:latin typeface="Calibri" panose="020F0502020204030204" pitchFamily="34" charset="0"/>
              </a:rPr>
              <a:t>of </a:t>
            </a:r>
            <a:r>
              <a:rPr lang="en-US" altLang="en-US" sz="4400" dirty="0" smtClean="0">
                <a:solidFill>
                  <a:srgbClr val="002060"/>
                </a:solidFill>
                <a:latin typeface="Calibri" panose="020F0502020204030204" pitchFamily="34" charset="0"/>
              </a:rPr>
              <a:t>CHEMOTHERAPY</a:t>
            </a:r>
            <a:endParaRPr lang="en-US" altLang="en-US" sz="44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407624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55799" y="696322"/>
            <a:ext cx="6980238" cy="731837"/>
          </a:xfrm>
        </p:spPr>
        <p:txBody>
          <a:bodyPr>
            <a:noAutofit/>
          </a:bodyPr>
          <a:lstStyle/>
          <a:p>
            <a:pP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Individualized Drug Dose</a:t>
            </a:r>
          </a:p>
        </p:txBody>
      </p:sp>
      <p:sp>
        <p:nvSpPr>
          <p:cNvPr id="9219" name="Rectangle 3"/>
          <p:cNvSpPr>
            <a:spLocks noGrp="1" noChangeArrowheads="1"/>
          </p:cNvSpPr>
          <p:nvPr>
            <p:ph idx="1"/>
          </p:nvPr>
        </p:nvSpPr>
        <p:spPr>
          <a:xfrm>
            <a:off x="1055799" y="1709148"/>
            <a:ext cx="6981825" cy="2884117"/>
          </a:xfrm>
        </p:spPr>
        <p:txBody>
          <a:bodyPr>
            <a:noAutofit/>
          </a:bodyPr>
          <a:lstStyle/>
          <a:p>
            <a:pPr marL="457200" indent="-457200"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Your dose is unique for you</a:t>
            </a:r>
          </a:p>
          <a:p>
            <a:pPr marL="457200" indent="-457200"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Based on body surface area</a:t>
            </a:r>
          </a:p>
          <a:p>
            <a:pPr marL="457200" indent="-457200"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Weight checked at each visit</a:t>
            </a:r>
          </a:p>
          <a:p>
            <a:pPr marL="457200" indent="-457200" eaLnBrk="1" hangingPunct="1">
              <a:buFont typeface="Arial" panose="020B0604020202020204" pitchFamily="34" charset="0"/>
              <a:buChar char="•"/>
            </a:pPr>
            <a:r>
              <a:rPr lang="en-US" altLang="en-US" sz="3200" b="0" dirty="0" smtClean="0">
                <a:solidFill>
                  <a:srgbClr val="002060"/>
                </a:solidFill>
                <a:latin typeface="Calibri" panose="020F0502020204030204" pitchFamily="34" charset="0"/>
              </a:rPr>
              <a:t>Height checked on first visit only</a:t>
            </a:r>
          </a:p>
        </p:txBody>
      </p:sp>
      <p:pic>
        <p:nvPicPr>
          <p:cNvPr id="5123" name="Picture 3" descr="C:\Users\pearce_t\AppData\Local\Microsoft\Windows\Temporary Internet Files\Content.IE5\RGE1QL31\20071116234631%21Outline-body-aur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102" y="2418907"/>
            <a:ext cx="2517678" cy="4348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008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sz="half" idx="1"/>
          </p:nvPr>
        </p:nvSpPr>
        <p:spPr>
          <a:xfrm>
            <a:off x="705691" y="1305452"/>
            <a:ext cx="2845574" cy="3730625"/>
          </a:xfrm>
        </p:spPr>
        <p:txBody>
          <a:bodyPr>
            <a:normAutofit/>
          </a:bodyPr>
          <a:lstStyle/>
          <a:p>
            <a:pPr eaLnBrk="1" hangingPunct="1">
              <a:buFont typeface="Arial" panose="020B0604020202020204" pitchFamily="34" charset="0"/>
              <a:buChar char="•"/>
            </a:pPr>
            <a:r>
              <a:rPr lang="en-US" altLang="en-US" sz="2400" b="0" dirty="0" smtClean="0">
                <a:solidFill>
                  <a:srgbClr val="002060"/>
                </a:solidFill>
                <a:latin typeface="Calibri" panose="020F0502020204030204" pitchFamily="34" charset="0"/>
              </a:rPr>
              <a:t>Nausea </a:t>
            </a:r>
          </a:p>
          <a:p>
            <a:pPr eaLnBrk="1" hangingPunct="1">
              <a:buFont typeface="Arial" panose="020B0604020202020204" pitchFamily="34" charset="0"/>
              <a:buChar char="•"/>
            </a:pPr>
            <a:r>
              <a:rPr lang="en-US" altLang="en-US" sz="2400" b="0" dirty="0" smtClean="0">
                <a:solidFill>
                  <a:srgbClr val="002060"/>
                </a:solidFill>
                <a:latin typeface="Calibri" panose="020F0502020204030204" pitchFamily="34" charset="0"/>
              </a:rPr>
              <a:t>Vomiting </a:t>
            </a:r>
          </a:p>
          <a:p>
            <a:pPr eaLnBrk="1" hangingPunct="1">
              <a:buFont typeface="Arial" panose="020B0604020202020204" pitchFamily="34" charset="0"/>
              <a:buChar char="•"/>
            </a:pPr>
            <a:r>
              <a:rPr lang="en-US" altLang="en-US" sz="2400" b="0" dirty="0" smtClean="0">
                <a:solidFill>
                  <a:srgbClr val="002060"/>
                </a:solidFill>
                <a:latin typeface="Calibri" panose="020F0502020204030204" pitchFamily="34" charset="0"/>
              </a:rPr>
              <a:t>Diarrhea </a:t>
            </a:r>
          </a:p>
          <a:p>
            <a:pPr eaLnBrk="1" hangingPunct="1">
              <a:buFont typeface="Arial" panose="020B0604020202020204" pitchFamily="34" charset="0"/>
              <a:buChar char="•"/>
            </a:pPr>
            <a:r>
              <a:rPr lang="en-US" altLang="en-US" sz="2400" b="0" dirty="0" smtClean="0">
                <a:solidFill>
                  <a:srgbClr val="002060"/>
                </a:solidFill>
                <a:latin typeface="Calibri" panose="020F0502020204030204" pitchFamily="34" charset="0"/>
              </a:rPr>
              <a:t>Constipation</a:t>
            </a:r>
          </a:p>
          <a:p>
            <a:pPr eaLnBrk="1" hangingPunct="1">
              <a:buFont typeface="Arial" panose="020B0604020202020204" pitchFamily="34" charset="0"/>
              <a:buChar char="•"/>
            </a:pPr>
            <a:r>
              <a:rPr lang="en-US" altLang="en-US" sz="2400" b="0" dirty="0" smtClean="0">
                <a:solidFill>
                  <a:srgbClr val="002060"/>
                </a:solidFill>
                <a:latin typeface="Calibri" panose="020F0502020204030204" pitchFamily="34" charset="0"/>
              </a:rPr>
              <a:t>Mouth Sores</a:t>
            </a:r>
          </a:p>
          <a:p>
            <a:pPr eaLnBrk="1" hangingPunct="1">
              <a:buFont typeface="Arial" panose="020B0604020202020204" pitchFamily="34" charset="0"/>
              <a:buChar char="•"/>
            </a:pPr>
            <a:r>
              <a:rPr lang="en-US" altLang="en-US" sz="2400" b="0" dirty="0" smtClean="0">
                <a:solidFill>
                  <a:srgbClr val="002060"/>
                </a:solidFill>
                <a:latin typeface="Calibri" panose="020F0502020204030204" pitchFamily="34" charset="0"/>
              </a:rPr>
              <a:t>Neuropathy</a:t>
            </a:r>
          </a:p>
          <a:p>
            <a:pPr eaLnBrk="1" hangingPunct="1">
              <a:buFont typeface="Arial" panose="020B0604020202020204" pitchFamily="34" charset="0"/>
              <a:buChar char="•"/>
            </a:pPr>
            <a:r>
              <a:rPr lang="en-US" altLang="en-US" sz="2400" b="0" dirty="0" smtClean="0">
                <a:solidFill>
                  <a:srgbClr val="002060"/>
                </a:solidFill>
                <a:latin typeface="Calibri" panose="020F0502020204030204" pitchFamily="34" charset="0"/>
              </a:rPr>
              <a:t>Blood Clots</a:t>
            </a:r>
          </a:p>
          <a:p>
            <a:pPr eaLnBrk="1" hangingPunct="1">
              <a:buFont typeface="Arial" panose="020B0604020202020204" pitchFamily="34" charset="0"/>
              <a:buChar char="•"/>
            </a:pPr>
            <a:r>
              <a:rPr lang="en-US" altLang="en-US" sz="2400" b="0" dirty="0" smtClean="0">
                <a:solidFill>
                  <a:srgbClr val="002060"/>
                </a:solidFill>
                <a:latin typeface="Calibri" panose="020F0502020204030204" pitchFamily="34" charset="0"/>
              </a:rPr>
              <a:t>Hair Loss</a:t>
            </a:r>
          </a:p>
        </p:txBody>
      </p:sp>
      <p:sp>
        <p:nvSpPr>
          <p:cNvPr id="10244" name="Content Placeholder 1"/>
          <p:cNvSpPr>
            <a:spLocks noGrp="1"/>
          </p:cNvSpPr>
          <p:nvPr>
            <p:ph sz="half" idx="2"/>
          </p:nvPr>
        </p:nvSpPr>
        <p:spPr>
          <a:xfrm>
            <a:off x="5681945" y="1272642"/>
            <a:ext cx="3111181" cy="3763435"/>
          </a:xfrm>
        </p:spPr>
        <p:txBody>
          <a:bodyPr>
            <a:normAutofit/>
          </a:bodyPr>
          <a:lstStyle/>
          <a:p>
            <a:pPr eaLnBrk="1" hangingPunct="1">
              <a:buFont typeface="Arial" panose="020B0604020202020204" pitchFamily="34" charset="0"/>
              <a:buChar char="•"/>
            </a:pPr>
            <a:r>
              <a:rPr lang="en-US" altLang="en-US" sz="2400" b="0" dirty="0" smtClean="0">
                <a:solidFill>
                  <a:srgbClr val="002060"/>
                </a:solidFill>
                <a:latin typeface="Calibri" panose="020F0502020204030204" pitchFamily="34" charset="0"/>
              </a:rPr>
              <a:t>Reduced Blood Cell</a:t>
            </a:r>
          </a:p>
          <a:p>
            <a:pPr eaLnBrk="1" hangingPunct="1"/>
            <a:r>
              <a:rPr lang="en-US" altLang="en-US" sz="2400" b="0" dirty="0" smtClean="0">
                <a:solidFill>
                  <a:srgbClr val="002060"/>
                </a:solidFill>
                <a:latin typeface="Calibri" panose="020F0502020204030204" pitchFamily="34" charset="0"/>
              </a:rPr>
              <a:t>Levels (Red Blood Cells,</a:t>
            </a:r>
          </a:p>
          <a:p>
            <a:pPr marL="0" indent="0" eaLnBrk="1" hangingPunct="1"/>
            <a:r>
              <a:rPr lang="en-US" altLang="en-US" sz="2400" b="0" dirty="0" smtClean="0">
                <a:solidFill>
                  <a:srgbClr val="002060"/>
                </a:solidFill>
                <a:latin typeface="Calibri" panose="020F0502020204030204" pitchFamily="34" charset="0"/>
              </a:rPr>
              <a:t>White Blood Cells,</a:t>
            </a:r>
          </a:p>
          <a:p>
            <a:pPr eaLnBrk="1" hangingPunct="1"/>
            <a:r>
              <a:rPr lang="en-US" altLang="en-US" sz="2400" b="0" dirty="0" smtClean="0">
                <a:solidFill>
                  <a:srgbClr val="002060"/>
                </a:solidFill>
                <a:latin typeface="Calibri" panose="020F0502020204030204" pitchFamily="34" charset="0"/>
              </a:rPr>
              <a:t>Platelets)</a:t>
            </a:r>
          </a:p>
          <a:p>
            <a:pPr eaLnBrk="1" hangingPunct="1">
              <a:buFont typeface="Arial" panose="020B0604020202020204" pitchFamily="34" charset="0"/>
              <a:buChar char="•"/>
            </a:pPr>
            <a:r>
              <a:rPr lang="en-US" altLang="en-US" sz="2400" b="0" dirty="0" smtClean="0">
                <a:solidFill>
                  <a:srgbClr val="002060"/>
                </a:solidFill>
                <a:latin typeface="Calibri" panose="020F0502020204030204" pitchFamily="34" charset="0"/>
              </a:rPr>
              <a:t>Fatigue</a:t>
            </a:r>
          </a:p>
          <a:p>
            <a:pPr eaLnBrk="1" hangingPunct="1">
              <a:buFont typeface="Arial" panose="020B0604020202020204" pitchFamily="34" charset="0"/>
              <a:buChar char="•"/>
            </a:pPr>
            <a:r>
              <a:rPr lang="en-US" altLang="en-US" sz="2400" b="0" dirty="0" smtClean="0">
                <a:solidFill>
                  <a:srgbClr val="002060"/>
                </a:solidFill>
                <a:latin typeface="Calibri" panose="020F0502020204030204" pitchFamily="34" charset="0"/>
              </a:rPr>
              <a:t>Fever</a:t>
            </a:r>
          </a:p>
          <a:p>
            <a:pPr eaLnBrk="1" hangingPunct="1">
              <a:buFont typeface="Arial" panose="020B0604020202020204" pitchFamily="34" charset="0"/>
              <a:buChar char="•"/>
            </a:pPr>
            <a:r>
              <a:rPr lang="en-US" altLang="en-US" sz="2400" b="0" dirty="0" smtClean="0">
                <a:solidFill>
                  <a:srgbClr val="002060"/>
                </a:solidFill>
                <a:latin typeface="Calibri" panose="020F0502020204030204" pitchFamily="34" charset="0"/>
              </a:rPr>
              <a:t>Chemo “brain”/fog</a:t>
            </a:r>
          </a:p>
          <a:p>
            <a:pPr eaLnBrk="1" hangingPunct="1"/>
            <a:endParaRPr lang="en-CA" altLang="en-US" dirty="0" smtClean="0"/>
          </a:p>
        </p:txBody>
      </p:sp>
      <p:sp>
        <p:nvSpPr>
          <p:cNvPr id="10242" name="Rectangle 2"/>
          <p:cNvSpPr>
            <a:spLocks noGrp="1" noChangeArrowheads="1"/>
          </p:cNvSpPr>
          <p:nvPr>
            <p:ph type="title"/>
          </p:nvPr>
        </p:nvSpPr>
        <p:spPr>
          <a:xfrm>
            <a:off x="1259000" y="575202"/>
            <a:ext cx="6649656" cy="730250"/>
          </a:xfrm>
        </p:spPr>
        <p:txBody>
          <a:bodyPr>
            <a:noAutofit/>
          </a:bodyPr>
          <a:lstStyle/>
          <a:p>
            <a:pPr algn="ctr" eaLnBrk="1" hangingPunct="1"/>
            <a:r>
              <a:rPr lang="en-US" altLang="en-US" sz="4400" b="1" dirty="0" smtClean="0">
                <a:solidFill>
                  <a:srgbClr val="002060"/>
                </a:solidFill>
                <a:latin typeface="Calibri" panose="020F0502020204030204" pitchFamily="34" charset="0"/>
                <a:cs typeface="Times New Roman" panose="02020603050405020304" pitchFamily="18" charset="0"/>
              </a:rPr>
              <a:t>Possible Side Effects</a:t>
            </a:r>
          </a:p>
        </p:txBody>
      </p:sp>
      <p:pic>
        <p:nvPicPr>
          <p:cNvPr id="6146" name="Picture 2" descr="C:\Users\pearce_t\AppData\Local\Microsoft\Windows\Temporary Internet Files\Content.IE5\DRX7BF9E\360px-Outline-body-aur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712" y="1719816"/>
            <a:ext cx="2678746" cy="44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5935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74119</TotalTime>
  <Words>4823</Words>
  <Application>Microsoft Office PowerPoint</Application>
  <PresentationFormat>On-screen Show (4:3)</PresentationFormat>
  <Paragraphs>729</Paragraphs>
  <Slides>67</Slides>
  <Notes>49</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Angles</vt:lpstr>
      <vt:lpstr>PowerPoint Presentation</vt:lpstr>
      <vt:lpstr>Cancer Clinic Team </vt:lpstr>
      <vt:lpstr>PowerPoint Presentation</vt:lpstr>
      <vt:lpstr>Why are we here today?</vt:lpstr>
      <vt:lpstr>What is Cancer?</vt:lpstr>
      <vt:lpstr>PowerPoint Presentation</vt:lpstr>
      <vt:lpstr>PowerPoint Presentation</vt:lpstr>
      <vt:lpstr>Individualized Drug Dose</vt:lpstr>
      <vt:lpstr>Possible Side Effects</vt:lpstr>
      <vt:lpstr>Remember…</vt:lpstr>
      <vt:lpstr>Nausea</vt:lpstr>
      <vt:lpstr>Vomiting</vt:lpstr>
      <vt:lpstr>Mouth Sores</vt:lpstr>
      <vt:lpstr>Preventing Mouth Sores</vt:lpstr>
      <vt:lpstr>Treating Mouth Sores</vt:lpstr>
      <vt:lpstr>Blood Cells</vt:lpstr>
      <vt:lpstr>PowerPoint Presentation</vt:lpstr>
      <vt:lpstr>Low White Blood Cell Counts</vt:lpstr>
      <vt:lpstr>If You Have Low White Blood Cell Counts:</vt:lpstr>
      <vt:lpstr>Fever</vt:lpstr>
      <vt:lpstr>Low Platelet Count</vt:lpstr>
      <vt:lpstr>Managing Low Platelet Count</vt:lpstr>
      <vt:lpstr>Low Red Blood Cells Count</vt:lpstr>
      <vt:lpstr>Fatigue</vt:lpstr>
      <vt:lpstr>Managing Fatigue</vt:lpstr>
      <vt:lpstr>Managing Fatigue (Continued)</vt:lpstr>
      <vt:lpstr>PowerPoint Presentation</vt:lpstr>
      <vt:lpstr>Gastro-Intestinal Tract</vt:lpstr>
      <vt:lpstr>Diarrhea</vt:lpstr>
      <vt:lpstr>PowerPoint Presentation</vt:lpstr>
      <vt:lpstr>Hair Loss</vt:lpstr>
      <vt:lpstr>Alopecia (Total Hair Loss)</vt:lpstr>
      <vt:lpstr>Head Coverings</vt:lpstr>
      <vt:lpstr>PowerPoint Presentation</vt:lpstr>
      <vt:lpstr>Hormonal Changes (continued)</vt:lpstr>
      <vt:lpstr>Photosensitivity </vt:lpstr>
      <vt:lpstr>Neuropathy</vt:lpstr>
      <vt:lpstr>Chemo “brain”/fog</vt:lpstr>
      <vt:lpstr>Blood Clots</vt:lpstr>
      <vt:lpstr>PowerPoint Presentation</vt:lpstr>
      <vt:lpstr>Lifestyle Changes</vt:lpstr>
      <vt:lpstr>Lifestyle Changes (continued)</vt:lpstr>
      <vt:lpstr>Safety Precautions</vt:lpstr>
      <vt:lpstr>Safe Handling Precautions  </vt:lpstr>
      <vt:lpstr>What to expect on Treatment Day</vt:lpstr>
      <vt:lpstr>What to expect on treatment day (continued)</vt:lpstr>
      <vt:lpstr>What to expect on treatment day (continued)</vt:lpstr>
      <vt:lpstr>PowerPoint Presentation</vt:lpstr>
      <vt:lpstr>  Getting Started (continued)</vt:lpstr>
      <vt:lpstr>Getting Started (continued)</vt:lpstr>
      <vt:lpstr>We suggest…</vt:lpstr>
      <vt:lpstr>Driving</vt:lpstr>
      <vt:lpstr>Summary</vt:lpstr>
      <vt:lpstr>Pharmacy Services</vt:lpstr>
      <vt:lpstr>Your Medications </vt:lpstr>
      <vt:lpstr>Anti-Nausea Medications</vt:lpstr>
      <vt:lpstr>  Anti-Nausea Medications</vt:lpstr>
      <vt:lpstr>   ANTI-NAUSEA mEDICATIONS</vt:lpstr>
      <vt:lpstr>PowerPoint Presentation</vt:lpstr>
      <vt:lpstr>Allergies </vt:lpstr>
      <vt:lpstr>Medication History </vt:lpstr>
      <vt:lpstr>Paying for medications</vt:lpstr>
      <vt:lpstr>Insurance Information</vt:lpstr>
      <vt:lpstr>Resources</vt:lpstr>
      <vt:lpstr>PowerPoint Presentation</vt:lpstr>
      <vt:lpstr>How To Reach Us</vt:lpstr>
      <vt:lpstr>PowerPoint Presentation</vt:lpstr>
    </vt:vector>
  </TitlesOfParts>
  <Company>The BrainStorm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Shea Martin</dc:creator>
  <cp:lastModifiedBy>Ghilarducci, Maria</cp:lastModifiedBy>
  <cp:revision>87</cp:revision>
  <cp:lastPrinted>2017-01-23T19:57:55Z</cp:lastPrinted>
  <dcterms:created xsi:type="dcterms:W3CDTF">2013-03-25T20:11:09Z</dcterms:created>
  <dcterms:modified xsi:type="dcterms:W3CDTF">2020-05-04T19:32:56Z</dcterms:modified>
</cp:coreProperties>
</file>